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9" autoAdjust="0"/>
    <p:restoredTop sz="86403" autoAdjust="0"/>
  </p:normalViewPr>
  <p:slideViewPr>
    <p:cSldViewPr>
      <p:cViewPr>
        <p:scale>
          <a:sx n="70" d="100"/>
          <a:sy n="70" d="100"/>
        </p:scale>
        <p:origin x="-330" y="-342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18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B1D158-C781-4C55-A813-50F5AC86AB0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94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1C123E-65D3-4CF5-8913-087E3901468B}" type="slidenum">
              <a:rPr lang="en-US"/>
              <a:pPr/>
              <a:t>13</a:t>
            </a:fld>
            <a:endParaRPr lang="en-US"/>
          </a:p>
        </p:txBody>
      </p:sp>
      <p:sp>
        <p:nvSpPr>
          <p:cNvPr id="1179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9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B88045-E7EB-4CCC-B478-6873F26F8663}" type="slidenum">
              <a:rPr lang="en-US"/>
              <a:pPr/>
              <a:t>14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86BD6E-A035-4701-8B9B-BAD880A41625}" type="slidenum">
              <a:rPr lang="en-US"/>
              <a:pPr/>
              <a:t>15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442AA9-0ACF-4867-A3BC-2F7ABC078139}" type="slidenum">
              <a:rPr lang="en-US"/>
              <a:pPr/>
              <a:t>16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A9457D-84E3-488A-B9EA-BFAB9F4E5474}" type="slidenum">
              <a:rPr lang="en-US"/>
              <a:pPr/>
              <a:t>17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F7DEFA-7E8B-4054-8338-E067D8096232}" type="slidenum">
              <a:rPr lang="en-US"/>
              <a:pPr/>
              <a:t>18</a:t>
            </a:fld>
            <a:endParaRPr lang="en-US"/>
          </a:p>
        </p:txBody>
      </p:sp>
      <p:sp>
        <p:nvSpPr>
          <p:cNvPr id="1189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9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395B9A-A2CC-4A00-9F57-F30B20E22009}" type="slidenum">
              <a:rPr lang="en-US"/>
              <a:pPr/>
              <a:t>19</a:t>
            </a:fld>
            <a:endParaRPr lang="en-US"/>
          </a:p>
        </p:txBody>
      </p:sp>
      <p:sp>
        <p:nvSpPr>
          <p:cNvPr id="1226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6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94220B-0312-4A05-AEE5-2F5792B0DC1B}" type="slidenum">
              <a:rPr lang="en-US"/>
              <a:pPr/>
              <a:t>20</a:t>
            </a:fld>
            <a:endParaRPr lang="en-US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38CFEE-9DA8-466E-B471-82A780A94BD9}" type="slidenum">
              <a:rPr lang="en-US"/>
              <a:pPr/>
              <a:t>21</a:t>
            </a:fld>
            <a:endParaRPr lang="en-US"/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42D263-5834-40CC-B3D2-1525F7D277DD}" type="slidenum">
              <a:rPr lang="en-US"/>
              <a:pPr/>
              <a:t>22</a:t>
            </a:fld>
            <a:endParaRPr lang="en-US"/>
          </a:p>
        </p:txBody>
      </p:sp>
      <p:sp>
        <p:nvSpPr>
          <p:cNvPr id="1196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6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668247-BA00-404A-AF15-BBE1DA3911D1}" type="slidenum">
              <a:rPr lang="en-US"/>
              <a:pPr/>
              <a:t>4</a:t>
            </a:fld>
            <a:endParaRPr lang="en-US"/>
          </a:p>
        </p:txBody>
      </p:sp>
      <p:sp>
        <p:nvSpPr>
          <p:cNvPr id="1157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99D6F9-AE72-4F2D-9E18-A4DA59DEFCD5}" type="slidenum">
              <a:rPr lang="en-US"/>
              <a:pPr/>
              <a:t>23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ED36C7-D093-4520-952A-410B53C0813E}" type="slidenum">
              <a:rPr lang="en-US"/>
              <a:pPr/>
              <a:t>24</a:t>
            </a:fld>
            <a:endParaRPr lang="en-US"/>
          </a:p>
        </p:txBody>
      </p:sp>
      <p:sp>
        <p:nvSpPr>
          <p:cNvPr id="1229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D29C42-C057-49D9-9C13-92BD9FC716FB}" type="slidenum">
              <a:rPr lang="en-US"/>
              <a:pPr/>
              <a:t>25</a:t>
            </a:fld>
            <a:endParaRPr lang="en-US"/>
          </a:p>
        </p:txBody>
      </p:sp>
      <p:sp>
        <p:nvSpPr>
          <p:cNvPr id="1202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2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4DC420-6E0E-47EB-9BDE-F1A781818046}" type="slidenum">
              <a:rPr lang="en-US"/>
              <a:pPr/>
              <a:t>26</a:t>
            </a:fld>
            <a:endParaRPr lang="en-US"/>
          </a:p>
        </p:txBody>
      </p:sp>
      <p:sp>
        <p:nvSpPr>
          <p:cNvPr id="293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5529E6-F700-4E63-98B7-68C0BCDA0909}" type="slidenum">
              <a:rPr lang="en-US"/>
              <a:pPr/>
              <a:t>27</a:t>
            </a:fld>
            <a:endParaRPr lang="en-US"/>
          </a:p>
        </p:txBody>
      </p:sp>
      <p:sp>
        <p:nvSpPr>
          <p:cNvPr id="1206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6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E6D76A-A663-4AC4-87BC-1823144D36D4}" type="slidenum">
              <a:rPr lang="en-US"/>
              <a:pPr/>
              <a:t>28</a:t>
            </a:fld>
            <a:endParaRPr lang="en-US"/>
          </a:p>
        </p:txBody>
      </p:sp>
      <p:sp>
        <p:nvSpPr>
          <p:cNvPr id="1208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849FFF-7807-4521-96AD-62D4C5373CF1}" type="slidenum">
              <a:rPr lang="en-US"/>
              <a:pPr/>
              <a:t>29</a:t>
            </a:fld>
            <a:endParaRPr lang="en-US"/>
          </a:p>
        </p:txBody>
      </p:sp>
      <p:sp>
        <p:nvSpPr>
          <p:cNvPr id="1210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0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B98ECC-E9EC-4DAA-AAC2-F24874D68EFD}" type="slidenum">
              <a:rPr lang="en-US"/>
              <a:pPr/>
              <a:t>30</a:t>
            </a:fld>
            <a:endParaRPr lang="en-US"/>
          </a:p>
        </p:txBody>
      </p:sp>
      <p:sp>
        <p:nvSpPr>
          <p:cNvPr id="1212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2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539AD1-1896-4786-9808-A7242A0D8C93}" type="slidenum">
              <a:rPr lang="en-US"/>
              <a:pPr/>
              <a:t>31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8EA2B9-032E-4A0E-99CE-CB27B28E4139}" type="slidenum">
              <a:rPr lang="en-US"/>
              <a:pPr/>
              <a:t>32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F0C728-06B1-41A8-8FBF-1EC7E228DDA3}" type="slidenum">
              <a:rPr lang="en-US"/>
              <a:pPr/>
              <a:t>5</a:t>
            </a:fld>
            <a:endParaRPr lang="en-US"/>
          </a:p>
        </p:txBody>
      </p:sp>
      <p:sp>
        <p:nvSpPr>
          <p:cNvPr id="1165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5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6707B-10B5-47EF-A57E-2B81890C9D40}" type="slidenum">
              <a:rPr lang="en-US"/>
              <a:pPr/>
              <a:t>33</a:t>
            </a:fld>
            <a:endParaRPr lang="en-US"/>
          </a:p>
        </p:txBody>
      </p:sp>
      <p:sp>
        <p:nvSpPr>
          <p:cNvPr id="1218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6F6279-FAF7-4363-B894-0B8F06EB78B2}" type="slidenum">
              <a:rPr lang="en-US"/>
              <a:pPr/>
              <a:t>34</a:t>
            </a:fld>
            <a:endParaRPr lang="en-US"/>
          </a:p>
        </p:txBody>
      </p:sp>
      <p:sp>
        <p:nvSpPr>
          <p:cNvPr id="1231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1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1EE089-EF7F-48F9-A94F-96F3575B3BCC}" type="slidenum">
              <a:rPr lang="en-US"/>
              <a:pPr/>
              <a:t>35</a:t>
            </a:fld>
            <a:endParaRPr lang="en-US"/>
          </a:p>
        </p:txBody>
      </p:sp>
      <p:sp>
        <p:nvSpPr>
          <p:cNvPr id="123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1EE089-EF7F-48F9-A94F-96F3575B3BCC}" type="slidenum">
              <a:rPr lang="en-US"/>
              <a:pPr/>
              <a:t>36</a:t>
            </a:fld>
            <a:endParaRPr lang="en-US"/>
          </a:p>
        </p:txBody>
      </p:sp>
      <p:sp>
        <p:nvSpPr>
          <p:cNvPr id="123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1EE089-EF7F-48F9-A94F-96F3575B3BCC}" type="slidenum">
              <a:rPr lang="en-US"/>
              <a:pPr/>
              <a:t>37</a:t>
            </a:fld>
            <a:endParaRPr lang="en-US"/>
          </a:p>
        </p:txBody>
      </p:sp>
      <p:sp>
        <p:nvSpPr>
          <p:cNvPr id="123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1EE089-EF7F-48F9-A94F-96F3575B3BCC}" type="slidenum">
              <a:rPr lang="en-US"/>
              <a:pPr/>
              <a:t>38</a:t>
            </a:fld>
            <a:endParaRPr lang="en-US"/>
          </a:p>
        </p:txBody>
      </p:sp>
      <p:sp>
        <p:nvSpPr>
          <p:cNvPr id="123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5046C3-DB87-4603-AA9F-2A241AF6192F}" type="slidenum">
              <a:rPr lang="en-US"/>
              <a:pPr/>
              <a:t>39</a:t>
            </a:fld>
            <a:endParaRPr lang="en-US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D88773-1150-4EB4-B1A5-639881A627A5}" type="slidenum">
              <a:rPr lang="en-US"/>
              <a:pPr/>
              <a:t>40</a:t>
            </a:fld>
            <a:endParaRPr lang="en-US"/>
          </a:p>
        </p:txBody>
      </p:sp>
      <p:sp>
        <p:nvSpPr>
          <p:cNvPr id="1155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5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6DB931-7357-4DA3-A786-0804482ABA1B}" type="slidenum">
              <a:rPr lang="en-US"/>
              <a:pPr/>
              <a:t>7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17D26B-BD64-4B4D-A85C-74C5BC45C3F6}" type="slidenum">
              <a:rPr lang="en-US"/>
              <a:pPr/>
              <a:t>8</a:t>
            </a:fld>
            <a:endParaRPr lang="en-US"/>
          </a:p>
        </p:txBody>
      </p:sp>
      <p:sp>
        <p:nvSpPr>
          <p:cNvPr id="1169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9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9710BD-89ED-4C23-90D2-D159881E3F5C}" type="slidenum">
              <a:rPr lang="en-US"/>
              <a:pPr/>
              <a:t>9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5A9E8B-A6C7-4DD3-B5EE-11FC0CF8841D}" type="slidenum">
              <a:rPr lang="en-US"/>
              <a:pPr/>
              <a:t>10</a:t>
            </a:fld>
            <a:endParaRPr lang="en-US"/>
          </a:p>
        </p:txBody>
      </p:sp>
      <p:sp>
        <p:nvSpPr>
          <p:cNvPr id="1173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3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A4DA9D-8D76-422A-A847-E0A0ED1E6D34}" type="slidenum">
              <a:rPr lang="en-US"/>
              <a:pPr/>
              <a:t>11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C2E9F-1637-43A8-80BA-F9824B7658AA}" type="slidenum">
              <a:rPr lang="en-US"/>
              <a:pPr/>
              <a:t>12</a:t>
            </a:fld>
            <a:endParaRPr lang="en-US"/>
          </a:p>
        </p:txBody>
      </p:sp>
      <p:sp>
        <p:nvSpPr>
          <p:cNvPr id="1177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5410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</a:t>
            </a:r>
            <a:r>
              <a:rPr lang="en-US" sz="2000" dirty="0" smtClean="0">
                <a:solidFill>
                  <a:srgbClr val="C0C0C0"/>
                </a:solidFill>
              </a:rPr>
              <a:t>III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Developing the Entrepreneurial</a:t>
            </a:r>
            <a:r>
              <a:rPr lang="en-US" sz="1800" baseline="0" dirty="0" smtClean="0">
                <a:solidFill>
                  <a:schemeClr val="bg1"/>
                </a:solidFill>
                <a:latin typeface="Tahoma" pitchFamily="34" charset="0"/>
              </a:rPr>
              <a:t> Plan</a:t>
            </a:r>
            <a:endParaRPr lang="en-US" sz="1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6.wdp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5" Type="http://schemas.microsoft.com/office/2007/relationships/hdphoto" Target="../media/hdphoto7.wdp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048000"/>
            <a:ext cx="4038600" cy="1384995"/>
          </a:xfrm>
        </p:spPr>
        <p:txBody>
          <a:bodyPr/>
          <a:lstStyle/>
          <a:p>
            <a:r>
              <a:rPr lang="en-US" dirty="0" smtClean="0"/>
              <a:t>Financial Preparation </a:t>
            </a:r>
            <a:br>
              <a:rPr lang="en-US" dirty="0" smtClean="0"/>
            </a:br>
            <a:r>
              <a:rPr lang="en-US" dirty="0" smtClean="0"/>
              <a:t>for Entrepreneurial Ventures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484" name="Rectangle 4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Understanding Financial Statements (cont’d)</a:t>
            </a:r>
            <a:endParaRPr lang="en-US" dirty="0"/>
          </a:p>
        </p:txBody>
      </p:sp>
      <p:sp>
        <p:nvSpPr>
          <p:cNvPr id="117248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The Cash-Flow Statement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An analysis of the cash availability and cash needs </a:t>
            </a:r>
            <a:br>
              <a:rPr lang="en-US" dirty="0" smtClean="0"/>
            </a:br>
            <a:r>
              <a:rPr lang="en-US" dirty="0" smtClean="0"/>
              <a:t>of the firm that shows the effects of a firm’s operating, investing, and financing activities on its cash balance.</a:t>
            </a:r>
          </a:p>
          <a:p>
            <a:pPr lvl="2">
              <a:spcBef>
                <a:spcPts val="1200"/>
              </a:spcBef>
            </a:pPr>
            <a:r>
              <a:rPr lang="en-US" dirty="0" smtClean="0"/>
              <a:t>How much cash did the firm generate from operations?</a:t>
            </a:r>
          </a:p>
          <a:p>
            <a:pPr lvl="2">
              <a:spcBef>
                <a:spcPts val="1200"/>
              </a:spcBef>
            </a:pPr>
            <a:r>
              <a:rPr lang="en-US" dirty="0" smtClean="0"/>
              <a:t>How did the firm finance fixed capital expenditures?</a:t>
            </a:r>
          </a:p>
          <a:p>
            <a:pPr lvl="2">
              <a:spcBef>
                <a:spcPts val="1200"/>
              </a:spcBef>
            </a:pPr>
            <a:r>
              <a:rPr lang="en-US" dirty="0" smtClean="0"/>
              <a:t>How much new debt did the firm add?</a:t>
            </a:r>
          </a:p>
          <a:p>
            <a:pPr lvl="2">
              <a:spcBef>
                <a:spcPts val="1200"/>
              </a:spcBef>
            </a:pPr>
            <a:r>
              <a:rPr lang="en-US" dirty="0" smtClean="0"/>
              <a:t>Was cash from operations sufficient to finance fixed asset purchases?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The use of a cash budget may be the best approach for an entrepreneur starting up a venture.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11–</a:t>
            </a:r>
            <a:fld id="{B532A736-C29C-4177-8DD4-6C5E6E17C87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19183634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B7F10829-7C4F-4D25-BDB6-C9DF6B7CE439}" type="slidenum">
              <a:rPr lang="en-US"/>
              <a:pPr/>
              <a:t>11</a:t>
            </a:fld>
            <a:endParaRPr lang="en-US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11.4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Format of Statement of Cash Flows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600200"/>
            <a:ext cx="778192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0518126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147BC936-4E9B-4B6B-8DD7-96C772296F47}" type="slidenum">
              <a:rPr lang="en-US"/>
              <a:pPr/>
              <a:t>12</a:t>
            </a:fld>
            <a:endParaRPr lang="en-US"/>
          </a:p>
        </p:txBody>
      </p:sp>
      <p:sp>
        <p:nvSpPr>
          <p:cNvPr id="117657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Preparing Financial Budgets</a:t>
            </a:r>
          </a:p>
        </p:txBody>
      </p:sp>
      <p:sp>
        <p:nvSpPr>
          <p:cNvPr id="1176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19200"/>
            <a:ext cx="76200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Budget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One of the most powerful tools the entrepreneur can use in planning financial operations.</a:t>
            </a:r>
          </a:p>
          <a:p>
            <a:pPr>
              <a:lnSpc>
                <a:spcPct val="90000"/>
              </a:lnSpc>
            </a:pPr>
            <a:r>
              <a:rPr lang="en-US" dirty="0"/>
              <a:t>Operating Budget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 statement of estimated income and expenses over a specified period of time.</a:t>
            </a:r>
          </a:p>
          <a:p>
            <a:pPr>
              <a:lnSpc>
                <a:spcPct val="90000"/>
              </a:lnSpc>
            </a:pPr>
            <a:r>
              <a:rPr lang="en-US" dirty="0"/>
              <a:t>Cash Budget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 statement of estimated cash receipts and expenditures over a specified period of time.</a:t>
            </a:r>
          </a:p>
          <a:p>
            <a:pPr>
              <a:lnSpc>
                <a:spcPct val="90000"/>
              </a:lnSpc>
            </a:pPr>
            <a:r>
              <a:rPr lang="en-US" dirty="0"/>
              <a:t>Capital Budget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The plan for expenditures on assets with returns expected to last beyond one year.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91455162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ABFC076B-5FD6-41B6-B8EF-980DFAFFBD25}" type="slidenum">
              <a:rPr lang="en-US"/>
              <a:pPr/>
              <a:t>13</a:t>
            </a:fld>
            <a:endParaRPr lang="en-US"/>
          </a:p>
        </p:txBody>
      </p:sp>
      <p:sp>
        <p:nvSpPr>
          <p:cNvPr id="117862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Operating Budget</a:t>
            </a:r>
          </a:p>
        </p:txBody>
      </p:sp>
      <p:sp>
        <p:nvSpPr>
          <p:cNvPr id="117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dirty="0"/>
              <a:t>Sales Forecasting</a:t>
            </a:r>
          </a:p>
          <a:p>
            <a:pPr lvl="1">
              <a:lnSpc>
                <a:spcPct val="90000"/>
              </a:lnSpc>
              <a:spcBef>
                <a:spcPts val="900"/>
              </a:spcBef>
            </a:pPr>
            <a:r>
              <a:rPr lang="en-US" dirty="0"/>
              <a:t>Creating an operating budget through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preparation </a:t>
            </a:r>
            <a:r>
              <a:rPr lang="en-US" dirty="0"/>
              <a:t>of the sales forecast.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dirty="0"/>
              <a:t>Forecasting </a:t>
            </a:r>
          </a:p>
          <a:p>
            <a:pPr lvl="1">
              <a:lnSpc>
                <a:spcPct val="90000"/>
              </a:lnSpc>
              <a:spcBef>
                <a:spcPts val="900"/>
              </a:spcBef>
            </a:pPr>
            <a:r>
              <a:rPr lang="en-US" dirty="0"/>
              <a:t>Linear regression: a statistical forecasting technique.</a:t>
            </a:r>
          </a:p>
          <a:p>
            <a:pPr lvl="1">
              <a:lnSpc>
                <a:spcPct val="90000"/>
              </a:lnSpc>
              <a:spcBef>
                <a:spcPts val="900"/>
              </a:spcBef>
            </a:pPr>
            <a:r>
              <a:rPr lang="en-US" b="1" i="1" dirty="0">
                <a:latin typeface="Times New Roman" pitchFamily="18" charset="0"/>
              </a:rPr>
              <a:t>Y = a + </a:t>
            </a:r>
            <a:r>
              <a:rPr lang="en-US" b="1" i="1" dirty="0" err="1">
                <a:latin typeface="Times New Roman" pitchFamily="18" charset="0"/>
              </a:rPr>
              <a:t>bx</a:t>
            </a:r>
            <a:endParaRPr lang="en-US" b="1" i="1" dirty="0">
              <a:latin typeface="Times New Roman" pitchFamily="18" charset="0"/>
            </a:endParaRPr>
          </a:p>
          <a:p>
            <a:pPr lvl="2">
              <a:lnSpc>
                <a:spcPct val="90000"/>
              </a:lnSpc>
              <a:spcBef>
                <a:spcPts val="900"/>
              </a:spcBef>
            </a:pPr>
            <a:r>
              <a:rPr lang="en-US" i="1" dirty="0">
                <a:latin typeface="Times New Roman" pitchFamily="18" charset="0"/>
              </a:rPr>
              <a:t>Y</a:t>
            </a:r>
            <a:r>
              <a:rPr lang="en-US" dirty="0"/>
              <a:t> is a dependent variable</a:t>
            </a:r>
            <a:r>
              <a:rPr lang="en-US" dirty="0">
                <a:cs typeface="Arial" pitchFamily="34" charset="0"/>
              </a:rPr>
              <a:t>—its value is </a:t>
            </a:r>
            <a:r>
              <a:rPr lang="en-US" dirty="0"/>
              <a:t>dependent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on </a:t>
            </a:r>
            <a:r>
              <a:rPr lang="en-US" dirty="0"/>
              <a:t>the values of </a:t>
            </a:r>
            <a:r>
              <a:rPr lang="en-US" b="1" i="1" dirty="0">
                <a:latin typeface="Times New Roman" pitchFamily="18" charset="0"/>
              </a:rPr>
              <a:t>a</a:t>
            </a:r>
            <a:r>
              <a:rPr lang="en-US" dirty="0"/>
              <a:t>, </a:t>
            </a:r>
            <a:r>
              <a:rPr lang="en-US" b="1" i="1" dirty="0">
                <a:latin typeface="Times New Roman" pitchFamily="18" charset="0"/>
              </a:rPr>
              <a:t>b</a:t>
            </a:r>
            <a:r>
              <a:rPr lang="en-US" dirty="0"/>
              <a:t>, and </a:t>
            </a:r>
            <a:r>
              <a:rPr lang="en-US" b="1" i="1" dirty="0">
                <a:latin typeface="Times New Roman" pitchFamily="18" charset="0"/>
              </a:rPr>
              <a:t>x</a:t>
            </a:r>
            <a:r>
              <a:rPr lang="en-US" dirty="0"/>
              <a:t>.</a:t>
            </a:r>
          </a:p>
          <a:p>
            <a:pPr lvl="2">
              <a:lnSpc>
                <a:spcPct val="90000"/>
              </a:lnSpc>
              <a:spcBef>
                <a:spcPts val="900"/>
              </a:spcBef>
            </a:pPr>
            <a:r>
              <a:rPr lang="en-US" b="1" i="1" dirty="0">
                <a:latin typeface="Times New Roman" pitchFamily="18" charset="0"/>
              </a:rPr>
              <a:t>x</a:t>
            </a:r>
            <a:r>
              <a:rPr lang="en-US" dirty="0"/>
              <a:t> is an independent variable that is not dependent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on </a:t>
            </a:r>
            <a:r>
              <a:rPr lang="en-US" dirty="0"/>
              <a:t>any of the other variables</a:t>
            </a:r>
          </a:p>
          <a:p>
            <a:pPr lvl="2">
              <a:lnSpc>
                <a:spcPct val="90000"/>
              </a:lnSpc>
              <a:spcBef>
                <a:spcPts val="900"/>
              </a:spcBef>
            </a:pPr>
            <a:r>
              <a:rPr lang="en-US" b="1" i="1" dirty="0">
                <a:latin typeface="Times New Roman" pitchFamily="18" charset="0"/>
              </a:rPr>
              <a:t>a</a:t>
            </a:r>
            <a:r>
              <a:rPr lang="en-US" dirty="0"/>
              <a:t> is a constant.</a:t>
            </a:r>
          </a:p>
          <a:p>
            <a:pPr lvl="2">
              <a:lnSpc>
                <a:spcPct val="90000"/>
              </a:lnSpc>
              <a:spcBef>
                <a:spcPts val="900"/>
              </a:spcBef>
            </a:pPr>
            <a:r>
              <a:rPr lang="en-US" b="1" i="1" dirty="0">
                <a:latin typeface="Times New Roman" pitchFamily="18" charset="0"/>
              </a:rPr>
              <a:t>b</a:t>
            </a:r>
            <a:r>
              <a:rPr lang="en-US" dirty="0"/>
              <a:t> is the slope of the line of correlation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the change in </a:t>
            </a:r>
            <a:r>
              <a:rPr lang="en-US" b="1" i="1" dirty="0">
                <a:latin typeface="Times New Roman" pitchFamily="18" charset="0"/>
              </a:rPr>
              <a:t>Y</a:t>
            </a:r>
            <a:r>
              <a:rPr lang="en-US" dirty="0"/>
              <a:t> divided by the change in </a:t>
            </a:r>
            <a:r>
              <a:rPr lang="en-US" b="1" i="1" dirty="0">
                <a:latin typeface="Times New Roman" pitchFamily="18" charset="0"/>
              </a:rPr>
              <a:t>x</a:t>
            </a:r>
            <a:r>
              <a:rPr lang="en-US" dirty="0"/>
              <a:t>).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5802294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0CC4EB2B-8793-4B2D-8FF3-14621E6D8B72}" type="slidenum">
              <a:rPr lang="en-US"/>
              <a:pPr/>
              <a:t>14</a:t>
            </a:fld>
            <a:endParaRPr lang="en-US"/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Regression Analysis </a:t>
            </a:r>
          </a:p>
        </p:txBody>
      </p:sp>
      <p:pic>
        <p:nvPicPr>
          <p:cNvPr id="193544" name="Picture 8" descr="1101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19200"/>
            <a:ext cx="6629401" cy="4078061"/>
          </a:xfrm>
          <a:prstGeom prst="rect">
            <a:avLst/>
          </a:prstGeom>
          <a:noFill/>
          <a:ln w="9525">
            <a:solidFill>
              <a:srgbClr val="336699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60045628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93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7063C5F3-7395-4EDA-A6BE-38A538B3448E}" type="slidenum">
              <a:rPr lang="en-US"/>
              <a:pPr/>
              <a:t>15</a:t>
            </a:fld>
            <a:endParaRPr lang="en-US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11.5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North Central Scientific: Sales Forecast for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2018 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pic>
        <p:nvPicPr>
          <p:cNvPr id="280579" name="Picture 3" descr="11T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81125"/>
            <a:ext cx="8334375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1537720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80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289FED11-9978-4491-AB15-377D0EEA4607}" type="slidenum">
              <a:rPr lang="en-US"/>
              <a:pPr/>
              <a:t>16</a:t>
            </a:fld>
            <a:endParaRPr lang="en-US"/>
          </a:p>
        </p:txBody>
      </p:sp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11.6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North Central Scientific: Purchase Requirements Budget for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 2018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219200"/>
            <a:ext cx="6553200" cy="513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5528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2DB6A0CF-C59D-4A99-AAC0-31FF60E0C842}" type="slidenum">
              <a:rPr lang="en-US"/>
              <a:pPr/>
              <a:t>17</a:t>
            </a:fld>
            <a:endParaRPr lang="en-US"/>
          </a:p>
        </p:txBody>
      </p:sp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11.7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Dynamic Manufacturing: Production Budget Worksheet for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 2018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pic>
        <p:nvPicPr>
          <p:cNvPr id="284675" name="Picture 3" descr="11T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8382000" cy="340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52348977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84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BE98EE10-3FFC-4529-AF47-1E4657208661}" type="slidenum">
              <a:rPr lang="en-US"/>
              <a:pPr/>
              <a:t>18</a:t>
            </a:fld>
            <a:endParaRPr lang="en-US"/>
          </a:p>
        </p:txBody>
      </p:sp>
      <p:sp>
        <p:nvSpPr>
          <p:cNvPr id="118886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Cash-Flow Budget</a:t>
            </a:r>
          </a:p>
        </p:txBody>
      </p:sp>
      <p:sp>
        <p:nvSpPr>
          <p:cNvPr id="1188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Cash-Flow Budget</a:t>
            </a:r>
          </a:p>
          <a:p>
            <a:pPr lvl="1"/>
            <a:r>
              <a:rPr lang="en-US"/>
              <a:t>Provides an overview of the cash inflows and outflows during the period. By pinpointing cash problems in advance, management can make the necessary financing arrangements.</a:t>
            </a:r>
          </a:p>
          <a:p>
            <a:r>
              <a:rPr lang="en-US"/>
              <a:t>Preparation of the cash-flow budget</a:t>
            </a:r>
          </a:p>
          <a:p>
            <a:pPr lvl="1"/>
            <a:r>
              <a:rPr lang="en-US"/>
              <a:t>Identification and timing of three cash inflows:</a:t>
            </a:r>
          </a:p>
          <a:p>
            <a:pPr lvl="2"/>
            <a:r>
              <a:rPr lang="en-US"/>
              <a:t>Cash sales</a:t>
            </a:r>
          </a:p>
          <a:p>
            <a:pPr lvl="2"/>
            <a:r>
              <a:rPr lang="en-US"/>
              <a:t>Cash payments received on account</a:t>
            </a:r>
          </a:p>
          <a:p>
            <a:pPr lvl="2"/>
            <a:r>
              <a:rPr lang="en-US"/>
              <a:t>Loan proceeds</a:t>
            </a:r>
          </a:p>
          <a:p>
            <a:pPr lvl="1"/>
            <a:r>
              <a:rPr lang="en-US"/>
              <a:t>Minimum cash balance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83747019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37F7BC2D-532B-4C58-BC99-2FBBEEF42969}" type="slidenum">
              <a:rPr lang="en-US"/>
              <a:pPr/>
              <a:t>19</a:t>
            </a:fld>
            <a:endParaRPr lang="en-US"/>
          </a:p>
        </p:txBody>
      </p:sp>
      <p:sp>
        <p:nvSpPr>
          <p:cNvPr id="1225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11.8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North Central Scientific: Expense and Operating Budgets </a:t>
            </a:r>
          </a:p>
        </p:txBody>
      </p:sp>
      <p:sp>
        <p:nvSpPr>
          <p:cNvPr id="1225732" name="Rectangle 4"/>
          <p:cNvSpPr>
            <a:spLocks noChangeArrowheads="1"/>
          </p:cNvSpPr>
          <p:nvPr/>
        </p:nvSpPr>
        <p:spPr bwMode="auto">
          <a:xfrm>
            <a:off x="552450" y="2079625"/>
            <a:ext cx="8026400" cy="363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33363" indent="-233363">
              <a:spcBef>
                <a:spcPct val="50000"/>
              </a:spcBef>
              <a:buFontTx/>
              <a:buChar char="•"/>
            </a:pPr>
            <a:r>
              <a:rPr lang="en-US" sz="1600"/>
              <a:t>Rent is a constant expense and is expected to remain the same during the next year.</a:t>
            </a:r>
          </a:p>
          <a:p>
            <a:pPr marL="233363" indent="-233363">
              <a:spcBef>
                <a:spcPct val="50000"/>
              </a:spcBef>
              <a:buFontTx/>
              <a:buChar char="•"/>
            </a:pPr>
            <a:r>
              <a:rPr lang="en-US" sz="1600"/>
              <a:t>Payroll expense changes in proportion to sales, because the more sales the store has, the more people it must hire to meet increased consumer demands.</a:t>
            </a:r>
          </a:p>
          <a:p>
            <a:pPr marL="233363" indent="-233363">
              <a:spcBef>
                <a:spcPct val="50000"/>
              </a:spcBef>
              <a:buFontTx/>
              <a:buChar char="•"/>
            </a:pPr>
            <a:r>
              <a:rPr lang="en-US" sz="1600"/>
              <a:t>Utilities are expected to remain relatively constant during the budget period.</a:t>
            </a:r>
          </a:p>
          <a:p>
            <a:pPr marL="233363" indent="-233363">
              <a:spcBef>
                <a:spcPct val="50000"/>
              </a:spcBef>
              <a:buFontTx/>
              <a:buChar char="•"/>
            </a:pPr>
            <a:r>
              <a:rPr lang="en-US" sz="1600"/>
              <a:t>Taxes are based primarily on sales and payroll and are therefore considered a variable expense.</a:t>
            </a:r>
          </a:p>
          <a:p>
            <a:pPr marL="233363" indent="-233363">
              <a:spcBef>
                <a:spcPct val="50000"/>
              </a:spcBef>
              <a:buFontTx/>
              <a:buChar char="•"/>
            </a:pPr>
            <a:r>
              <a:rPr lang="en-US" sz="1600"/>
              <a:t>Supplies will vary in proportion to sales. This is because most of the supplies will be used to support sales.</a:t>
            </a:r>
          </a:p>
          <a:p>
            <a:pPr marL="233363" indent="-233363">
              <a:spcBef>
                <a:spcPct val="50000"/>
              </a:spcBef>
              <a:buFontTx/>
              <a:buChar char="•"/>
            </a:pPr>
            <a:r>
              <a:rPr lang="en-US" sz="1600"/>
              <a:t>Repairs are relatively stable and are a fixed expense. John has maintenance contracts on the equipment in the store, and the cost is not scheduled to rise during the budget period.</a:t>
            </a:r>
          </a:p>
        </p:txBody>
      </p:sp>
      <p:sp>
        <p:nvSpPr>
          <p:cNvPr id="1225733" name="Rectangle 5"/>
          <p:cNvSpPr>
            <a:spLocks noChangeArrowheads="1"/>
          </p:cNvSpPr>
          <p:nvPr/>
        </p:nvSpPr>
        <p:spPr bwMode="auto">
          <a:xfrm>
            <a:off x="558800" y="1143000"/>
            <a:ext cx="8026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/>
              <a:t>In order to identify the behavior of the different expense accounts, John </a:t>
            </a:r>
            <a:r>
              <a:rPr lang="en-US" sz="1600" dirty="0" err="1"/>
              <a:t>Wheatman</a:t>
            </a:r>
            <a:r>
              <a:rPr lang="en-US" sz="1600" dirty="0"/>
              <a:t> decided to analyze the past five years’ income statements. Following are the results of his analysis: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90554065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2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22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5732" grpId="0"/>
      <p:bldP spid="12257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Objectives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11–</a:t>
            </a:r>
            <a:fld id="{17050216-AA56-4F78-9A19-2B3C2CC5970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457200" y="1219200"/>
            <a:ext cx="7772400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explain the principal financial statements needed for any entrepreneurial venture: the balance sheet, income statement, and cash-flow statement</a:t>
            </a: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outline the process of preparing an operating budget</a:t>
            </a: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discuss the nature of cash flow and to explain how to draw up such a document</a:t>
            </a: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describe how pro forma statements are prepared</a:t>
            </a:r>
          </a:p>
          <a:p>
            <a:pPr marL="533400" indent="-533400">
              <a:spcBef>
                <a:spcPct val="35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explain how capital budgeting can be used in the decision-making process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07416313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29AA9798-DC74-4E63-A035-3FBE6E404BD5}" type="slidenum">
              <a:rPr lang="en-US"/>
              <a:pPr/>
              <a:t>20</a:t>
            </a:fld>
            <a:endParaRPr lang="en-US"/>
          </a:p>
        </p:txBody>
      </p:sp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381000"/>
            <a:ext cx="850392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11.8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North Central Scientific: Expense and Operating Budgets (cont’d)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38250" y="886146"/>
            <a:ext cx="6651625" cy="5489254"/>
            <a:chOff x="1238250" y="886146"/>
            <a:chExt cx="6651625" cy="5489254"/>
          </a:xfrm>
        </p:grpSpPr>
        <p:pic>
          <p:nvPicPr>
            <p:cNvPr id="286723" name="Picture 3" descr="11T0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250" y="914400"/>
              <a:ext cx="6651625" cy="546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3611598" y="886146"/>
              <a:ext cx="324640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000" b="1" dirty="0">
                  <a:solidFill>
                    <a:srgbClr val="0070C0"/>
                  </a:solidFill>
                </a:rPr>
                <a:t>North Central Scientific: Expense </a:t>
              </a:r>
              <a:r>
                <a:rPr lang="en-US" sz="1000" b="1" dirty="0" smtClean="0">
                  <a:solidFill>
                    <a:srgbClr val="0070C0"/>
                  </a:solidFill>
                </a:rPr>
                <a:t>Budget for 2018</a:t>
              </a:r>
              <a:endParaRPr lang="en-US" sz="10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1359250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2534F73B-F083-4BC6-B3C1-C0B871D787E3}" type="slidenum">
              <a:rPr lang="en-US"/>
              <a:pPr/>
              <a:t>21</a:t>
            </a:fld>
            <a:endParaRPr lang="en-US"/>
          </a:p>
        </p:txBody>
      </p:sp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3810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11.9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North Central Scientific: Cash-Flow Budget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293813" y="914400"/>
            <a:ext cx="7164387" cy="5351463"/>
            <a:chOff x="1293813" y="914400"/>
            <a:chExt cx="7164387" cy="5351463"/>
          </a:xfrm>
        </p:grpSpPr>
        <p:pic>
          <p:nvPicPr>
            <p:cNvPr id="288773" name="Picture 5" descr="11T0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3813" y="914400"/>
              <a:ext cx="7164387" cy="535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3311322" y="914400"/>
              <a:ext cx="430867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0070C0"/>
                  </a:solidFill>
                </a:rPr>
                <a:t>North Central Scientific: </a:t>
              </a:r>
              <a:r>
                <a:rPr lang="en-US" sz="1000" b="1" dirty="0" smtClean="0">
                  <a:solidFill>
                    <a:srgbClr val="0070C0"/>
                  </a:solidFill>
                </a:rPr>
                <a:t>Cash Receipts Worksheet  for 2018</a:t>
              </a:r>
              <a:endParaRPr lang="en-US" sz="1000" b="1" dirty="0">
                <a:solidFill>
                  <a:srgbClr val="0070C0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465070" y="2499844"/>
              <a:ext cx="599313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0070C0"/>
                  </a:solidFill>
                </a:rPr>
                <a:t>North Central Scientific: </a:t>
              </a:r>
              <a:r>
                <a:rPr lang="en-US" sz="1000" b="1" dirty="0" smtClean="0">
                  <a:solidFill>
                    <a:srgbClr val="0070C0"/>
                  </a:solidFill>
                </a:rPr>
                <a:t>Cash Disbursements Worksheet  for 2018</a:t>
              </a:r>
              <a:endParaRPr lang="en-US" sz="1000" b="1" dirty="0">
                <a:solidFill>
                  <a:srgbClr val="0070C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463722" y="4724400"/>
              <a:ext cx="430867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0070C0"/>
                  </a:solidFill>
                </a:rPr>
                <a:t>North Central Scientific: </a:t>
              </a:r>
              <a:r>
                <a:rPr lang="en-US" sz="1000" b="1" dirty="0" smtClean="0">
                  <a:solidFill>
                    <a:srgbClr val="0070C0"/>
                  </a:solidFill>
                </a:rPr>
                <a:t>Cash-Flow Worksheet  for 2018</a:t>
              </a:r>
              <a:endParaRPr lang="en-US" sz="10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3940161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FF748877-0C56-4C1B-89A2-209BCE5F337C}" type="slidenum">
              <a:rPr lang="en-US"/>
              <a:pPr/>
              <a:t>22</a:t>
            </a:fld>
            <a:endParaRPr lang="en-US"/>
          </a:p>
        </p:txBody>
      </p:sp>
      <p:sp>
        <p:nvSpPr>
          <p:cNvPr id="119501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 Forma Statements</a:t>
            </a:r>
          </a:p>
        </p:txBody>
      </p:sp>
      <p:sp>
        <p:nvSpPr>
          <p:cNvPr id="1195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 Forma Statements</a:t>
            </a:r>
          </a:p>
          <a:p>
            <a:pPr lvl="1"/>
            <a:r>
              <a:rPr lang="en-US"/>
              <a:t>Are projections of a firm’s financial position over a future period (pro forma income statement) or on a future date (pro forma balance sheet).</a:t>
            </a:r>
          </a:p>
          <a:p>
            <a:pPr lvl="1"/>
            <a:r>
              <a:rPr lang="en-US"/>
              <a:t>Using beginning balance sheet balances, they depict projected changes on the operating and cash-flow budgets which are added to create projected balance sheet totals.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66860684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5CAB8B70-09A1-4503-8CC4-3223A4B8A0BA}" type="slidenum">
              <a:rPr lang="en-US"/>
              <a:pPr/>
              <a:t>23</a:t>
            </a:fld>
            <a:endParaRPr lang="en-US"/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11.10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North Central Scientific: Pro Forma Statements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76250" y="1186190"/>
            <a:ext cx="8153400" cy="5043160"/>
            <a:chOff x="476250" y="1186190"/>
            <a:chExt cx="8153400" cy="5043160"/>
          </a:xfrm>
        </p:grpSpPr>
        <p:pic>
          <p:nvPicPr>
            <p:cNvPr id="290819" name="Picture 3" descr="11T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250" y="1200150"/>
              <a:ext cx="8153400" cy="502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1687033" y="1186190"/>
              <a:ext cx="586740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North Central Scientific: </a:t>
              </a:r>
              <a:r>
                <a:rPr lang="it-IT" sz="1200" b="1" dirty="0">
                  <a:solidFill>
                    <a:srgbClr val="0070C0"/>
                  </a:solidFill>
                </a:rPr>
                <a:t>Comparative Pro Forma Income Statements</a:t>
              </a:r>
              <a:endParaRPr lang="en-US" sz="1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05674399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5BA8EE67-48BD-4571-B13B-04FAC1566397}" type="slidenum">
              <a:rPr lang="en-US"/>
              <a:pPr/>
              <a:t>24</a:t>
            </a:fld>
            <a:endParaRPr lang="en-US"/>
          </a:p>
        </p:txBody>
      </p:sp>
      <p:sp>
        <p:nvSpPr>
          <p:cNvPr id="1228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11.10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North Central Scientific: Pro Forma Statements (cont’d) </a:t>
            </a:r>
          </a:p>
        </p:txBody>
      </p:sp>
      <p:pic>
        <p:nvPicPr>
          <p:cNvPr id="1228804" name="Picture 4" descr="11T10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143000"/>
            <a:ext cx="8235950" cy="471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676400" y="1186190"/>
            <a:ext cx="5867400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0070C0"/>
                </a:solidFill>
              </a:rPr>
              <a:t>North Central Scientific: </a:t>
            </a:r>
            <a:r>
              <a:rPr lang="it-IT" sz="1200" b="1" dirty="0">
                <a:solidFill>
                  <a:srgbClr val="0070C0"/>
                </a:solidFill>
              </a:rPr>
              <a:t>Comparative Pro Forma </a:t>
            </a:r>
            <a:r>
              <a:rPr lang="it-IT" sz="1200" b="1" dirty="0" smtClean="0">
                <a:solidFill>
                  <a:srgbClr val="0070C0"/>
                </a:solidFill>
              </a:rPr>
              <a:t>Balance Sheet</a:t>
            </a:r>
            <a:endParaRPr lang="en-US" sz="1200" b="1" dirty="0">
              <a:solidFill>
                <a:srgbClr val="0070C0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74855671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1228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181E00D9-7291-4CF4-B0D2-AE63A49BC1CD}" type="slidenum">
              <a:rPr lang="en-US"/>
              <a:pPr/>
              <a:t>25</a:t>
            </a:fld>
            <a:endParaRPr lang="en-US"/>
          </a:p>
        </p:txBody>
      </p:sp>
      <p:sp>
        <p:nvSpPr>
          <p:cNvPr id="120115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Capital Budgeting</a:t>
            </a:r>
          </a:p>
        </p:txBody>
      </p:sp>
      <p:sp>
        <p:nvSpPr>
          <p:cNvPr id="1201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900"/>
              </a:spcBef>
            </a:pPr>
            <a:r>
              <a:rPr lang="en-US" dirty="0"/>
              <a:t>The Capital Budgeting Process</a:t>
            </a:r>
          </a:p>
          <a:p>
            <a:pPr lvl="1">
              <a:spcBef>
                <a:spcPts val="900"/>
              </a:spcBef>
            </a:pPr>
            <a:r>
              <a:rPr lang="en-US" dirty="0"/>
              <a:t>Identification of cash inflows or returns and their timing</a:t>
            </a:r>
          </a:p>
          <a:p>
            <a:pPr lvl="2">
              <a:spcBef>
                <a:spcPts val="900"/>
              </a:spcBef>
            </a:pPr>
            <a:r>
              <a:rPr lang="en-US" dirty="0"/>
              <a:t>The inflows are equal to net operating income before deduction of payments to financing sources but after deduction of applicable taxes and with depreciation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added </a:t>
            </a:r>
            <a:r>
              <a:rPr lang="en-US" dirty="0"/>
              <a:t>back, as represented by the following formula:</a:t>
            </a:r>
            <a:br>
              <a:rPr lang="en-US" dirty="0"/>
            </a:br>
            <a:r>
              <a:rPr lang="en-US" dirty="0">
                <a:solidFill>
                  <a:srgbClr val="0070C0"/>
                </a:solidFill>
              </a:rPr>
              <a:t>Expected Returns = </a:t>
            </a:r>
            <a:r>
              <a:rPr lang="en-US" i="1" dirty="0">
                <a:solidFill>
                  <a:srgbClr val="0070C0"/>
                </a:solidFill>
                <a:latin typeface="Times New Roman" pitchFamily="18" charset="0"/>
              </a:rPr>
              <a:t>X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</a:rPr>
              <a:t>(1 –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</a:rPr>
              <a:t> 2</a:t>
            </a:r>
            <a:r>
              <a:rPr lang="en-US" i="1" dirty="0" smtClean="0">
                <a:solidFill>
                  <a:srgbClr val="0070C0"/>
                </a:solidFill>
                <a:latin typeface="Times New Roman" pitchFamily="18" charset="0"/>
              </a:rPr>
              <a:t>T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</a:rPr>
              <a:t>)</a:t>
            </a:r>
            <a:r>
              <a:rPr lang="en-US" dirty="0">
                <a:solidFill>
                  <a:srgbClr val="0070C0"/>
                </a:solidFill>
              </a:rPr>
              <a:t> + Depreciation</a:t>
            </a:r>
          </a:p>
          <a:p>
            <a:pPr lvl="3">
              <a:spcBef>
                <a:spcPts val="900"/>
              </a:spcBef>
            </a:pPr>
            <a:r>
              <a:rPr lang="en-US" b="1" i="1" dirty="0">
                <a:latin typeface="Times New Roman" pitchFamily="18" charset="0"/>
              </a:rPr>
              <a:t>X</a:t>
            </a:r>
            <a:r>
              <a:rPr lang="en-US" i="1" dirty="0"/>
              <a:t>  </a:t>
            </a:r>
            <a:r>
              <a:rPr lang="en-US" dirty="0"/>
              <a:t>is equal to the net operating income</a:t>
            </a:r>
          </a:p>
          <a:p>
            <a:pPr lvl="3">
              <a:spcBef>
                <a:spcPts val="900"/>
              </a:spcBef>
            </a:pPr>
            <a:r>
              <a:rPr lang="en-US" b="1" i="1" dirty="0">
                <a:latin typeface="Times New Roman" pitchFamily="18" charset="0"/>
              </a:rPr>
              <a:t>T</a:t>
            </a:r>
            <a:r>
              <a:rPr lang="en-US" i="1" dirty="0"/>
              <a:t>  </a:t>
            </a:r>
            <a:r>
              <a:rPr lang="en-US" dirty="0"/>
              <a:t>is defined as the appropriate tax rate</a:t>
            </a:r>
          </a:p>
          <a:p>
            <a:pPr>
              <a:spcBef>
                <a:spcPts val="900"/>
              </a:spcBef>
            </a:pPr>
            <a:r>
              <a:rPr lang="en-US" dirty="0"/>
              <a:t>Capital Budgeting Objectives</a:t>
            </a:r>
          </a:p>
          <a:p>
            <a:pPr lvl="1">
              <a:spcBef>
                <a:spcPts val="900"/>
              </a:spcBef>
            </a:pPr>
            <a:r>
              <a:rPr lang="en-US" dirty="0"/>
              <a:t>Which </a:t>
            </a:r>
            <a:r>
              <a:rPr lang="en-US" dirty="0" smtClean="0"/>
              <a:t>mutually </a:t>
            </a:r>
            <a:r>
              <a:rPr lang="en-US" dirty="0"/>
              <a:t>exclusive projects </a:t>
            </a:r>
            <a:r>
              <a:rPr lang="en-US" dirty="0" smtClean="0"/>
              <a:t>to select? </a:t>
            </a:r>
            <a:endParaRPr lang="en-US" dirty="0"/>
          </a:p>
          <a:p>
            <a:pPr lvl="1">
              <a:spcBef>
                <a:spcPts val="900"/>
              </a:spcBef>
            </a:pPr>
            <a:r>
              <a:rPr lang="en-US" dirty="0"/>
              <a:t>How many projects, in total, </a:t>
            </a:r>
            <a:r>
              <a:rPr lang="en-US" dirty="0" smtClean="0"/>
              <a:t>to select?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40244122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BA035473-25F1-41E4-8FE1-F413496B5382}" type="slidenum">
              <a:rPr lang="en-US"/>
              <a:pPr/>
              <a:t>26</a:t>
            </a:fld>
            <a:endParaRPr lang="en-US"/>
          </a:p>
        </p:txBody>
      </p:sp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11.11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North Central Scientific: Expected Return Worksheet </a:t>
            </a:r>
          </a:p>
        </p:txBody>
      </p:sp>
      <p:pic>
        <p:nvPicPr>
          <p:cNvPr id="292867" name="Picture 3" descr="11T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1050925"/>
            <a:ext cx="5759450" cy="534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8967579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92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229C2671-55D0-422C-B0F8-5BF4B8E9057A}" type="slidenum">
              <a:rPr lang="en-US"/>
              <a:pPr/>
              <a:t>27</a:t>
            </a:fld>
            <a:endParaRPr lang="en-US"/>
          </a:p>
        </p:txBody>
      </p:sp>
      <p:sp>
        <p:nvSpPr>
          <p:cNvPr id="120525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Capital Budgeting (cont’d)</a:t>
            </a:r>
          </a:p>
        </p:txBody>
      </p:sp>
      <p:sp>
        <p:nvSpPr>
          <p:cNvPr id="1205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Payback Method</a:t>
            </a:r>
          </a:p>
          <a:p>
            <a:pPr lvl="1"/>
            <a:r>
              <a:rPr lang="en-US"/>
              <a:t>Considers the length of time required to “pay back” (recapture) the original investment.</a:t>
            </a:r>
          </a:p>
          <a:p>
            <a:pPr lvl="2"/>
            <a:r>
              <a:rPr lang="en-US"/>
              <a:t>Any project that requires a longer period than the maximum time frame will be rejected, and projects that fall within the time frame will be accepted.</a:t>
            </a:r>
          </a:p>
          <a:p>
            <a:pPr lvl="2"/>
            <a:r>
              <a:rPr lang="en-US"/>
              <a:t>One of the problems with the payback method is that it ignores cash flows beyond the payback period.</a:t>
            </a:r>
          </a:p>
          <a:p>
            <a:pPr lvl="1"/>
            <a:r>
              <a:rPr lang="en-US"/>
              <a:t>Why it is used?</a:t>
            </a:r>
          </a:p>
          <a:p>
            <a:pPr lvl="2"/>
            <a:r>
              <a:rPr lang="en-US"/>
              <a:t>Very simple to use compared to other methods.</a:t>
            </a:r>
          </a:p>
          <a:p>
            <a:pPr lvl="2"/>
            <a:r>
              <a:rPr lang="en-US"/>
              <a:t>Projects with a faster payback period normally have more favorable short-term effects on earnings.</a:t>
            </a:r>
          </a:p>
          <a:p>
            <a:pPr lvl="2"/>
            <a:r>
              <a:rPr lang="en-US"/>
              <a:t>If a firm is short on cash, it may prefer to use the payback method because it provides a faster return of funds.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5952382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D51F2BDF-4E4F-42C1-89EF-741FB6FECCEF}" type="slidenum">
              <a:rPr lang="en-US"/>
              <a:pPr/>
              <a:t>28</a:t>
            </a:fld>
            <a:endParaRPr lang="en-US"/>
          </a:p>
        </p:txBody>
      </p:sp>
      <p:sp>
        <p:nvSpPr>
          <p:cNvPr id="120729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Capital Budgeting (cont’d)</a:t>
            </a:r>
          </a:p>
        </p:txBody>
      </p:sp>
      <p:sp>
        <p:nvSpPr>
          <p:cNvPr id="1207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Net Present Value (NPV) Method</a:t>
            </a:r>
          </a:p>
          <a:p>
            <a:pPr lvl="1"/>
            <a:r>
              <a:rPr lang="en-US" dirty="0"/>
              <a:t>The premise that a dollar today is worth more than a dollar in the future.</a:t>
            </a:r>
          </a:p>
          <a:p>
            <a:pPr lvl="2"/>
            <a:r>
              <a:rPr lang="en-US" dirty="0"/>
              <a:t>The cost of capital is the rate used to adjust future cash flows to determine their value in present period terms.</a:t>
            </a:r>
          </a:p>
          <a:p>
            <a:pPr lvl="2"/>
            <a:r>
              <a:rPr lang="en-US" dirty="0"/>
              <a:t>This procedure is referred to as discounting the future cash flows—cash value is determined by the present value of the cash flow. </a:t>
            </a:r>
          </a:p>
          <a:p>
            <a:r>
              <a:rPr lang="en-US" dirty="0"/>
              <a:t>Internal Rate of Return (IRR method)</a:t>
            </a:r>
          </a:p>
          <a:p>
            <a:pPr lvl="1"/>
            <a:r>
              <a:rPr lang="en-US" dirty="0"/>
              <a:t>Similar to the net present value method, but future cash flows are </a:t>
            </a:r>
            <a:r>
              <a:rPr lang="en-US" dirty="0" smtClean="0"/>
              <a:t>discounted at a </a:t>
            </a:r>
            <a:r>
              <a:rPr lang="en-US" dirty="0"/>
              <a:t>rate that makes the net present value of the project equal to zero.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4299854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FA63D59F-7F6A-41CC-845D-4E4CD6B5F30F}" type="slidenum">
              <a:rPr lang="en-US"/>
              <a:pPr/>
              <a:t>29</a:t>
            </a:fld>
            <a:endParaRPr lang="en-US"/>
          </a:p>
        </p:txBody>
      </p:sp>
      <p:sp>
        <p:nvSpPr>
          <p:cNvPr id="120934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Break-Even Analysis</a:t>
            </a:r>
          </a:p>
        </p:txBody>
      </p:sp>
      <p:sp>
        <p:nvSpPr>
          <p:cNvPr id="1209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Contribution Margin Approach</a:t>
            </a:r>
          </a:p>
          <a:p>
            <a:pPr lvl="1"/>
            <a:r>
              <a:rPr lang="en-US" dirty="0"/>
              <a:t>Uses the difference between the selling price and the variable cost per unit</a:t>
            </a:r>
            <a:r>
              <a:rPr lang="en-US" dirty="0">
                <a:cs typeface="Arial" pitchFamily="34" charset="0"/>
              </a:rPr>
              <a:t>—</a:t>
            </a:r>
            <a:r>
              <a:rPr lang="en-US" dirty="0"/>
              <a:t>the amount per unit that is contributed to covering all other costs.</a:t>
            </a:r>
          </a:p>
          <a:p>
            <a:pPr lvl="1"/>
            <a:r>
              <a:rPr lang="en-US" dirty="0"/>
              <a:t>Fixed cost assumption:</a:t>
            </a:r>
          </a:p>
          <a:p>
            <a:pPr marL="858837" lvl="2" indent="0">
              <a:buNone/>
            </a:pPr>
            <a:r>
              <a:rPr lang="en-US" b="1" dirty="0">
                <a:effectLst/>
              </a:rPr>
              <a:t>0 = (</a:t>
            </a:r>
            <a:r>
              <a:rPr lang="en-US" b="1" i="1" dirty="0">
                <a:effectLst/>
              </a:rPr>
              <a:t>SP</a:t>
            </a:r>
            <a:r>
              <a:rPr lang="en-US" b="1" i="1" dirty="0">
                <a:effectLst/>
                <a:cs typeface="Arial" pitchFamily="34" charset="0"/>
              </a:rPr>
              <a:t>–</a:t>
            </a:r>
            <a:r>
              <a:rPr lang="en-US" b="1" i="1" dirty="0">
                <a:effectLst/>
              </a:rPr>
              <a:t>VC </a:t>
            </a:r>
            <a:r>
              <a:rPr lang="en-US" b="1" dirty="0">
                <a:effectLst/>
              </a:rPr>
              <a:t>)</a:t>
            </a:r>
            <a:r>
              <a:rPr lang="en-US" b="1" i="1" dirty="0">
                <a:effectLst/>
              </a:rPr>
              <a:t>S </a:t>
            </a:r>
            <a:r>
              <a:rPr lang="en-US" b="1" i="1" dirty="0">
                <a:effectLst/>
                <a:cs typeface="Arial" pitchFamily="34" charset="0"/>
              </a:rPr>
              <a:t>–</a:t>
            </a:r>
            <a:r>
              <a:rPr lang="en-US" b="1" dirty="0">
                <a:effectLst/>
              </a:rPr>
              <a:t> </a:t>
            </a:r>
            <a:r>
              <a:rPr lang="en-US" b="1" i="1" dirty="0">
                <a:effectLst/>
              </a:rPr>
              <a:t>FC</a:t>
            </a:r>
            <a:r>
              <a:rPr lang="en-US" b="1" i="1" dirty="0" smtClean="0">
                <a:effectLst/>
              </a:rPr>
              <a:t> </a:t>
            </a:r>
            <a:r>
              <a:rPr lang="en-US" b="1" i="1" dirty="0" smtClean="0">
                <a:effectLst/>
                <a:cs typeface="Arial" pitchFamily="34" charset="0"/>
              </a:rPr>
              <a:t> or FC = </a:t>
            </a:r>
            <a:r>
              <a:rPr lang="en-US" b="1" dirty="0" smtClean="0">
                <a:cs typeface="Arial" pitchFamily="34" charset="0"/>
              </a:rPr>
              <a:t>(</a:t>
            </a:r>
            <a:r>
              <a:rPr lang="en-US" b="1" i="1" dirty="0" smtClean="0">
                <a:cs typeface="Arial" pitchFamily="34" charset="0"/>
              </a:rPr>
              <a:t>SP–VC</a:t>
            </a:r>
            <a:r>
              <a:rPr lang="en-US" b="1" dirty="0" smtClean="0">
                <a:cs typeface="Arial" pitchFamily="34" charset="0"/>
              </a:rPr>
              <a:t>)</a:t>
            </a:r>
            <a:r>
              <a:rPr lang="en-US" b="1" i="1" dirty="0" smtClean="0">
                <a:cs typeface="Arial" pitchFamily="34" charset="0"/>
              </a:rPr>
              <a:t>S</a:t>
            </a:r>
            <a:endParaRPr lang="en-US" b="1" dirty="0" smtClean="0">
              <a:effectLst/>
            </a:endParaRPr>
          </a:p>
          <a:p>
            <a:pPr lvl="1"/>
            <a:r>
              <a:rPr lang="en-US" dirty="0" smtClean="0"/>
              <a:t>where</a:t>
            </a:r>
            <a:r>
              <a:rPr lang="en-US" dirty="0"/>
              <a:t>:</a:t>
            </a:r>
          </a:p>
          <a:p>
            <a:pPr marL="1316037" lvl="3" indent="0">
              <a:buNone/>
              <a:tabLst>
                <a:tab pos="4284663" algn="l"/>
              </a:tabLst>
            </a:pPr>
            <a:r>
              <a:rPr lang="en-US" dirty="0"/>
              <a:t>SP = Unit selling </a:t>
            </a:r>
            <a:r>
              <a:rPr lang="en-US" dirty="0" smtClean="0"/>
              <a:t>price	VC </a:t>
            </a:r>
            <a:r>
              <a:rPr lang="en-US" dirty="0"/>
              <a:t>= Variable cost per unit</a:t>
            </a:r>
          </a:p>
          <a:p>
            <a:pPr marL="1316037" lvl="3" indent="0">
              <a:buNone/>
              <a:tabLst>
                <a:tab pos="4284663" algn="l"/>
              </a:tabLst>
            </a:pPr>
            <a:r>
              <a:rPr lang="en-US" dirty="0"/>
              <a:t>S = Sales in </a:t>
            </a:r>
            <a:r>
              <a:rPr lang="en-US" dirty="0" smtClean="0"/>
              <a:t>units	FC </a:t>
            </a:r>
            <a:r>
              <a:rPr lang="en-US" dirty="0"/>
              <a:t>=</a:t>
            </a:r>
            <a:r>
              <a:rPr lang="en-US" dirty="0" smtClean="0"/>
              <a:t> Fixed cost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23303926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 (cont’d)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11–</a:t>
            </a:r>
            <a:fld id="{17050216-AA56-4F78-9A19-2B3C2CC5970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219200"/>
            <a:ext cx="7629525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pPr marL="533400" indent="-533400">
              <a:spcBef>
                <a:spcPct val="35000"/>
              </a:spcBef>
              <a:buSzTx/>
              <a:buFontTx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illustrate how to use break-even analysis</a:t>
            </a:r>
          </a:p>
          <a:p>
            <a:pPr marL="533400" indent="-533400">
              <a:spcBef>
                <a:spcPct val="35000"/>
              </a:spcBef>
              <a:buSzTx/>
              <a:buFontTx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describe ratio analysis and illustrate the use of some of the important measures and their meanings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60831632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E82FAEBB-91BB-429B-9F38-E5FDFDE05A53}" type="slidenum">
              <a:rPr lang="en-US"/>
              <a:pPr/>
              <a:t>30</a:t>
            </a:fld>
            <a:endParaRPr lang="en-US"/>
          </a:p>
        </p:txBody>
      </p:sp>
      <p:sp>
        <p:nvSpPr>
          <p:cNvPr id="121139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Break-Even Analysis (cont’d)</a:t>
            </a:r>
          </a:p>
        </p:txBody>
      </p:sp>
      <p:sp>
        <p:nvSpPr>
          <p:cNvPr id="1211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7924800" cy="5181600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dirty="0"/>
              <a:t>Graphic Approach</a:t>
            </a:r>
          </a:p>
          <a:p>
            <a:pPr lvl="1">
              <a:spcBef>
                <a:spcPct val="30000"/>
              </a:spcBef>
            </a:pPr>
            <a:r>
              <a:rPr lang="en-US" dirty="0"/>
              <a:t>Graphing total revenue and total costs.</a:t>
            </a:r>
          </a:p>
          <a:p>
            <a:pPr lvl="2">
              <a:spcBef>
                <a:spcPct val="30000"/>
              </a:spcBef>
            </a:pPr>
            <a:r>
              <a:rPr lang="en-US" dirty="0"/>
              <a:t>The intersection of these two lines </a:t>
            </a:r>
            <a:r>
              <a:rPr lang="en-US" dirty="0" smtClean="0"/>
              <a:t>(where </a:t>
            </a:r>
            <a:r>
              <a:rPr lang="en-US" dirty="0"/>
              <a:t>total revenues are equal to the total costs) is the firm’s break-even point.</a:t>
            </a:r>
          </a:p>
          <a:p>
            <a:pPr lvl="1">
              <a:spcBef>
                <a:spcPct val="30000"/>
              </a:spcBef>
            </a:pPr>
            <a:r>
              <a:rPr lang="en-US" dirty="0"/>
              <a:t>Two additional costs</a:t>
            </a:r>
            <a:r>
              <a:rPr lang="en-US" dirty="0">
                <a:cs typeface="Arial" pitchFamily="34" charset="0"/>
              </a:rPr>
              <a:t>—</a:t>
            </a:r>
            <a:r>
              <a:rPr lang="en-US" dirty="0"/>
              <a:t>variable costs and fixed </a:t>
            </a:r>
            <a:br>
              <a:rPr lang="en-US" dirty="0"/>
            </a:br>
            <a:r>
              <a:rPr lang="en-US" dirty="0"/>
              <a:t>costs</a:t>
            </a:r>
            <a:r>
              <a:rPr lang="en-US" dirty="0">
                <a:cs typeface="Arial" pitchFamily="34" charset="0"/>
              </a:rPr>
              <a:t>—</a:t>
            </a:r>
            <a:r>
              <a:rPr lang="en-US" dirty="0"/>
              <a:t>also may be plotted.</a:t>
            </a:r>
          </a:p>
          <a:p>
            <a:pPr>
              <a:spcBef>
                <a:spcPct val="30000"/>
              </a:spcBef>
            </a:pPr>
            <a:r>
              <a:rPr lang="en-US" dirty="0"/>
              <a:t>Handling Questionable Costs</a:t>
            </a:r>
          </a:p>
          <a:p>
            <a:pPr lvl="1">
              <a:spcBef>
                <a:spcPct val="30000"/>
              </a:spcBef>
            </a:pPr>
            <a:r>
              <a:rPr lang="en-US" dirty="0"/>
              <a:t>Certain costs can behave as either fixed or variable costs at different levels of output:</a:t>
            </a:r>
            <a:br>
              <a:rPr lang="en-US" dirty="0"/>
            </a:br>
            <a:r>
              <a:rPr lang="en-US" dirty="0"/>
              <a:t>		</a:t>
            </a:r>
            <a:r>
              <a:rPr lang="en-US" dirty="0" smtClean="0"/>
              <a:t>0 = (</a:t>
            </a:r>
            <a:r>
              <a:rPr lang="en-US" i="1" dirty="0"/>
              <a:t>SP – </a:t>
            </a:r>
            <a:r>
              <a:rPr lang="en-US" i="1" dirty="0" smtClean="0"/>
              <a:t>VC</a:t>
            </a:r>
            <a:r>
              <a:rPr lang="en-US" dirty="0" smtClean="0"/>
              <a:t>)</a:t>
            </a:r>
            <a:r>
              <a:rPr lang="en-US" i="1" dirty="0"/>
              <a:t>S – </a:t>
            </a:r>
            <a:r>
              <a:rPr lang="en-US" i="1" dirty="0" smtClean="0"/>
              <a:t> </a:t>
            </a:r>
            <a:r>
              <a:rPr lang="en-US" i="1" dirty="0"/>
              <a:t>FC </a:t>
            </a:r>
            <a:r>
              <a:rPr lang="en-US" i="1" dirty="0" smtClean="0"/>
              <a:t>– QC  </a:t>
            </a:r>
            <a:r>
              <a:rPr lang="en-US" i="1" dirty="0" smtClean="0">
                <a:solidFill>
                  <a:srgbClr val="0070C0"/>
                </a:solidFill>
              </a:rPr>
              <a:t>or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>		</a:t>
            </a:r>
            <a:r>
              <a:rPr lang="en-US" dirty="0" smtClean="0"/>
              <a:t>0 = [</a:t>
            </a:r>
            <a:r>
              <a:rPr lang="en-US" i="1" dirty="0" smtClean="0"/>
              <a:t>SP – </a:t>
            </a:r>
            <a:r>
              <a:rPr lang="en-US" i="1" dirty="0"/>
              <a:t>VC – </a:t>
            </a:r>
            <a:r>
              <a:rPr lang="en-US" dirty="0" smtClean="0"/>
              <a:t>(</a:t>
            </a:r>
            <a:r>
              <a:rPr lang="en-US" i="1" dirty="0"/>
              <a:t>QC</a:t>
            </a:r>
            <a:r>
              <a:rPr lang="en-US" dirty="0"/>
              <a:t>/</a:t>
            </a:r>
            <a:r>
              <a:rPr lang="en-US" i="1" dirty="0"/>
              <a:t>U</a:t>
            </a:r>
            <a:r>
              <a:rPr lang="en-US" dirty="0" smtClean="0"/>
              <a:t>)]</a:t>
            </a:r>
            <a:r>
              <a:rPr lang="en-US" i="1" dirty="0"/>
              <a:t>S – </a:t>
            </a:r>
            <a:r>
              <a:rPr lang="en-US" i="1" dirty="0" smtClean="0"/>
              <a:t>FC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80769385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32867C41-1074-40E0-84F3-430D3D902E48}" type="slidenum">
              <a:rPr lang="en-US"/>
              <a:pPr/>
              <a:t>31</a:t>
            </a:fld>
            <a:endParaRPr lang="en-US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3810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Dynamic Manufacturing: Fixed-Cost Assumption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64" y="914400"/>
            <a:ext cx="6368674" cy="5355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42399033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45259AA3-C624-42F5-9003-27F2D2D7F9DB}" type="slidenum">
              <a:rPr lang="en-US"/>
              <a:pPr/>
              <a:t>32</a:t>
            </a:fld>
            <a:endParaRPr lang="en-US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3810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Dynamic Manufacturing: Variable-Cost Assumption </a:t>
            </a:r>
          </a:p>
        </p:txBody>
      </p:sp>
      <p:pic>
        <p:nvPicPr>
          <p:cNvPr id="249859" name="Picture 3" descr="11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14400"/>
            <a:ext cx="6400800" cy="540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1110050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500"/>
                                        <p:tgtEl>
                                          <p:spTgt spid="249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FEAD9783-A191-4BC8-81FF-77EBE06A2D46}" type="slidenum">
              <a:rPr lang="en-US"/>
              <a:pPr/>
              <a:t>33</a:t>
            </a:fld>
            <a:endParaRPr lang="en-US"/>
          </a:p>
        </p:txBody>
      </p:sp>
      <p:sp>
        <p:nvSpPr>
          <p:cNvPr id="121753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Ratio Analysis</a:t>
            </a:r>
          </a:p>
        </p:txBody>
      </p:sp>
      <p:sp>
        <p:nvSpPr>
          <p:cNvPr id="1217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4370" y="1219200"/>
            <a:ext cx="6629400" cy="5181600"/>
          </a:xfrm>
        </p:spPr>
        <p:txBody>
          <a:bodyPr/>
          <a:lstStyle/>
          <a:p>
            <a:r>
              <a:rPr lang="en-US" dirty="0"/>
              <a:t>Ratios are useful for:</a:t>
            </a:r>
          </a:p>
          <a:p>
            <a:pPr lvl="1"/>
            <a:r>
              <a:rPr lang="en-US" dirty="0"/>
              <a:t>Anticipating conditions and as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dirty="0"/>
              <a:t>starting point for planning actions.</a:t>
            </a:r>
          </a:p>
          <a:p>
            <a:pPr lvl="1"/>
            <a:r>
              <a:rPr lang="en-US" dirty="0"/>
              <a:t>Showing relationships among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financial </a:t>
            </a:r>
            <a:r>
              <a:rPr lang="en-US" dirty="0"/>
              <a:t>statement accounts.</a:t>
            </a:r>
          </a:p>
          <a:p>
            <a:r>
              <a:rPr lang="en-US" dirty="0"/>
              <a:t>Vertical Analysis</a:t>
            </a:r>
          </a:p>
          <a:p>
            <a:pPr lvl="1"/>
            <a:r>
              <a:rPr lang="en-US" dirty="0"/>
              <a:t>The application of ratio analysis to identify financial strengths and weaknesses.</a:t>
            </a:r>
          </a:p>
          <a:p>
            <a:r>
              <a:rPr lang="en-US" dirty="0"/>
              <a:t>Horizontal Analysis</a:t>
            </a:r>
          </a:p>
          <a:p>
            <a:pPr lvl="1"/>
            <a:r>
              <a:rPr lang="en-US" dirty="0"/>
              <a:t>Looks at financial statements and ratios over time for positive and negative trends.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40831643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8A7C2E91-674B-42B1-9B6B-4837C73DBA7D}" type="slidenum">
              <a:rPr lang="en-US"/>
              <a:pPr/>
              <a:t>34</a:t>
            </a:fld>
            <a:endParaRPr lang="en-US"/>
          </a:p>
        </p:txBody>
      </p:sp>
      <p:sp>
        <p:nvSpPr>
          <p:cNvPr id="1230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11.12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Financial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Ratios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1" y="1112954"/>
            <a:ext cx="8458200" cy="46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48116899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6F206165-B457-4D33-B094-1E5884955EE6}" type="slidenum">
              <a:rPr lang="en-US"/>
              <a:pPr/>
              <a:t>35</a:t>
            </a:fld>
            <a:endParaRPr lang="en-US"/>
          </a:p>
        </p:txBody>
      </p:sp>
      <p:sp>
        <p:nvSpPr>
          <p:cNvPr id="1232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11.12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Financial Ratios (cont’d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)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1" y="1252928"/>
            <a:ext cx="8458200" cy="392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67828681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6F206165-B457-4D33-B094-1E5884955EE6}" type="slidenum">
              <a:rPr lang="en-US"/>
              <a:pPr/>
              <a:t>36</a:t>
            </a:fld>
            <a:endParaRPr lang="en-US"/>
          </a:p>
        </p:txBody>
      </p:sp>
      <p:sp>
        <p:nvSpPr>
          <p:cNvPr id="1232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11.12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Financial Ratios (cont’d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)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43658"/>
            <a:ext cx="8458200" cy="5004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39292735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6F206165-B457-4D33-B094-1E5884955EE6}" type="slidenum">
              <a:rPr lang="en-US"/>
              <a:pPr/>
              <a:t>37</a:t>
            </a:fld>
            <a:endParaRPr lang="en-US"/>
          </a:p>
        </p:txBody>
      </p:sp>
      <p:sp>
        <p:nvSpPr>
          <p:cNvPr id="1232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11.12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Financial Ratios (cont’d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)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28600" y="1152525"/>
            <a:ext cx="8596313" cy="4578284"/>
            <a:chOff x="228600" y="1152525"/>
            <a:chExt cx="8596313" cy="4578284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 bwMode="auto">
            <a:xfrm>
              <a:off x="228601" y="1152525"/>
              <a:ext cx="8596312" cy="3114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4343400"/>
              <a:ext cx="8596312" cy="1387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04599733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6F206165-B457-4D33-B094-1E5884955EE6}" type="slidenum">
              <a:rPr lang="en-US"/>
              <a:pPr/>
              <a:t>38</a:t>
            </a:fld>
            <a:endParaRPr lang="en-US"/>
          </a:p>
        </p:txBody>
      </p:sp>
      <p:sp>
        <p:nvSpPr>
          <p:cNvPr id="1232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11.12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Financial Ratios (cont’d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)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1" y="1219200"/>
            <a:ext cx="8458200" cy="4087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60500920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9207DCD9-39AE-4EDF-9F6E-8467D265F73D}" type="slidenum">
              <a:rPr lang="en-US"/>
              <a:pPr/>
              <a:t>39</a:t>
            </a:fld>
            <a:endParaRPr lang="en-US"/>
          </a:p>
        </p:txBody>
      </p:sp>
      <p:sp>
        <p:nvSpPr>
          <p:cNvPr id="172038" name="Rectangle 6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9144000" cy="655638"/>
          </a:xfrm>
        </p:spPr>
        <p:txBody>
          <a:bodyPr/>
          <a:lstStyle/>
          <a:p>
            <a:r>
              <a:rPr lang="en-US" sz="2800" dirty="0"/>
              <a:t>Key Terms and Concepts</a:t>
            </a:r>
          </a:p>
        </p:txBody>
      </p:sp>
      <p:sp>
        <p:nvSpPr>
          <p:cNvPr id="17203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4038600" cy="5181600"/>
          </a:xfrm>
        </p:spPr>
        <p:txBody>
          <a:bodyPr/>
          <a:lstStyle/>
          <a:p>
            <a:r>
              <a:rPr lang="en-US" sz="2400" dirty="0"/>
              <a:t>accounts payable</a:t>
            </a:r>
          </a:p>
          <a:p>
            <a:r>
              <a:rPr lang="en-US" sz="2400" dirty="0"/>
              <a:t>accounts receivable</a:t>
            </a:r>
          </a:p>
          <a:p>
            <a:r>
              <a:rPr lang="en-US" sz="2400" dirty="0"/>
              <a:t>administrative expenses</a:t>
            </a:r>
          </a:p>
          <a:p>
            <a:r>
              <a:rPr lang="en-US" sz="2400" dirty="0"/>
              <a:t>balance sheet </a:t>
            </a:r>
          </a:p>
          <a:p>
            <a:r>
              <a:rPr lang="en-US" sz="2400" dirty="0"/>
              <a:t>break-even analysis</a:t>
            </a:r>
          </a:p>
          <a:p>
            <a:r>
              <a:rPr lang="en-US" sz="2400" dirty="0"/>
              <a:t>budget</a:t>
            </a:r>
          </a:p>
          <a:p>
            <a:r>
              <a:rPr lang="en-US" sz="2400" dirty="0"/>
              <a:t>capital budgeting</a:t>
            </a:r>
          </a:p>
          <a:p>
            <a:r>
              <a:rPr lang="en-US" sz="2400" dirty="0"/>
              <a:t>cash</a:t>
            </a:r>
          </a:p>
          <a:p>
            <a:r>
              <a:rPr lang="en-US" sz="2400" dirty="0"/>
              <a:t>cash-flow budget</a:t>
            </a:r>
          </a:p>
          <a:p>
            <a:r>
              <a:rPr lang="en-US" sz="2400" dirty="0"/>
              <a:t>cash-flow statement</a:t>
            </a:r>
          </a:p>
          <a:p>
            <a:r>
              <a:rPr lang="en-US" sz="2400" dirty="0"/>
              <a:t>contribution margin approach</a:t>
            </a:r>
          </a:p>
          <a:p>
            <a:endParaRPr lang="en-US" sz="2400" dirty="0"/>
          </a:p>
        </p:txBody>
      </p:sp>
      <p:sp>
        <p:nvSpPr>
          <p:cNvPr id="172040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066800"/>
            <a:ext cx="4038600" cy="5181600"/>
          </a:xfrm>
        </p:spPr>
        <p:txBody>
          <a:bodyPr/>
          <a:lstStyle/>
          <a:p>
            <a:r>
              <a:rPr lang="en-US" sz="2400"/>
              <a:t>expenses</a:t>
            </a:r>
          </a:p>
          <a:p>
            <a:r>
              <a:rPr lang="en-US" sz="2400"/>
              <a:t>financial expense</a:t>
            </a:r>
          </a:p>
          <a:p>
            <a:r>
              <a:rPr lang="en-US" sz="2400"/>
              <a:t>fixed assets</a:t>
            </a:r>
          </a:p>
          <a:p>
            <a:r>
              <a:rPr lang="en-US" sz="2400"/>
              <a:t>fixed cost</a:t>
            </a:r>
          </a:p>
          <a:p>
            <a:r>
              <a:rPr lang="en-US" sz="2400"/>
              <a:t>horizontal analysis</a:t>
            </a:r>
          </a:p>
          <a:p>
            <a:r>
              <a:rPr lang="en-US" sz="2400"/>
              <a:t>income statement</a:t>
            </a:r>
          </a:p>
          <a:p>
            <a:r>
              <a:rPr lang="en-US" sz="2400"/>
              <a:t>internal rate of return (IRR) method</a:t>
            </a:r>
          </a:p>
          <a:p>
            <a:r>
              <a:rPr lang="en-US" sz="2400"/>
              <a:t>inventory</a:t>
            </a:r>
          </a:p>
          <a:p>
            <a:r>
              <a:rPr lang="en-US" sz="2400"/>
              <a:t>liabilities</a:t>
            </a:r>
          </a:p>
          <a:p>
            <a:r>
              <a:rPr lang="en-US" sz="2400"/>
              <a:t>loan payable</a:t>
            </a:r>
          </a:p>
          <a:p>
            <a:r>
              <a:rPr lang="en-US" sz="2400"/>
              <a:t>long-term liabilities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67429286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2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20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2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20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20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20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720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20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720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720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9" grpId="0" build="p"/>
      <p:bldP spid="17204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50D83A27-CD56-4067-8858-902F2D4D2DB7}" type="slidenum">
              <a:rPr lang="en-US"/>
              <a:pPr/>
              <a:t>4</a:t>
            </a:fld>
            <a:endParaRPr lang="en-US"/>
          </a:p>
        </p:txBody>
      </p:sp>
      <p:sp>
        <p:nvSpPr>
          <p:cNvPr id="1156100" name="Rectangle 4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03200"/>
            <a:ext cx="9136063" cy="1203325"/>
          </a:xfrm>
        </p:spPr>
        <p:txBody>
          <a:bodyPr/>
          <a:lstStyle/>
          <a:p>
            <a:r>
              <a:rPr lang="en-US" dirty="0"/>
              <a:t>The Importance of Financial Information</a:t>
            </a:r>
            <a:br>
              <a:rPr lang="en-US" dirty="0"/>
            </a:br>
            <a:r>
              <a:rPr lang="en-US" dirty="0"/>
              <a:t>for Entrepreneurs</a:t>
            </a:r>
          </a:p>
        </p:txBody>
      </p:sp>
      <p:sp>
        <p:nvSpPr>
          <p:cNvPr id="11561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239000" cy="4800600"/>
          </a:xfrm>
        </p:spPr>
        <p:txBody>
          <a:bodyPr/>
          <a:lstStyle/>
          <a:p>
            <a:r>
              <a:rPr lang="en-US" dirty="0"/>
              <a:t>Significant Information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Financial Management</a:t>
            </a:r>
          </a:p>
          <a:p>
            <a:pPr lvl="1"/>
            <a:r>
              <a:rPr lang="en-US" dirty="0"/>
              <a:t>The importance of ratio analysis in planning</a:t>
            </a:r>
          </a:p>
          <a:p>
            <a:pPr lvl="1"/>
            <a:r>
              <a:rPr lang="en-US" dirty="0"/>
              <a:t>Techniques and uses of projected financial statements</a:t>
            </a:r>
          </a:p>
          <a:p>
            <a:pPr lvl="1"/>
            <a:r>
              <a:rPr lang="en-US" dirty="0"/>
              <a:t>Techniques and approaches for designing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dirty="0"/>
              <a:t>cash-flow schedule</a:t>
            </a:r>
          </a:p>
          <a:p>
            <a:pPr lvl="1"/>
            <a:r>
              <a:rPr lang="en-US" dirty="0"/>
              <a:t>Techniques and approaches for evaluating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capital budget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56926192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87F10456-54EB-4845-80EC-248C2FB863BE}" type="slidenum">
              <a:rPr lang="en-US"/>
              <a:pPr/>
              <a:t>40</a:t>
            </a:fld>
            <a:endParaRPr lang="en-US"/>
          </a:p>
        </p:txBody>
      </p:sp>
      <p:sp>
        <p:nvSpPr>
          <p:cNvPr id="1154050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9144000" cy="655638"/>
          </a:xfrm>
        </p:spPr>
        <p:txBody>
          <a:bodyPr/>
          <a:lstStyle/>
          <a:p>
            <a:r>
              <a:rPr lang="en-US" sz="2800"/>
              <a:t>Key Terms and Concepts (cont’d)</a:t>
            </a:r>
          </a:p>
        </p:txBody>
      </p:sp>
      <p:sp>
        <p:nvSpPr>
          <p:cNvPr id="11540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mixed cost</a:t>
            </a:r>
          </a:p>
          <a:p>
            <a:r>
              <a:rPr lang="en-US" sz="2400" dirty="0"/>
              <a:t>net income</a:t>
            </a:r>
          </a:p>
          <a:p>
            <a:r>
              <a:rPr lang="en-US" sz="2400" dirty="0"/>
              <a:t>net present value (NPV) method</a:t>
            </a:r>
          </a:p>
          <a:p>
            <a:r>
              <a:rPr lang="en-US" sz="2400" dirty="0"/>
              <a:t>notes payable</a:t>
            </a:r>
          </a:p>
          <a:p>
            <a:r>
              <a:rPr lang="en-US" sz="2400" dirty="0"/>
              <a:t>operating budget </a:t>
            </a:r>
          </a:p>
          <a:p>
            <a:r>
              <a:rPr lang="en-US" sz="2400" dirty="0"/>
              <a:t>operating expenses</a:t>
            </a:r>
          </a:p>
          <a:p>
            <a:r>
              <a:rPr lang="en-US" sz="2400" dirty="0"/>
              <a:t>owners’ equity </a:t>
            </a:r>
          </a:p>
          <a:p>
            <a:r>
              <a:rPr lang="en-US" sz="2400" dirty="0"/>
              <a:t>payback method </a:t>
            </a:r>
          </a:p>
          <a:p>
            <a:r>
              <a:rPr lang="en-US" sz="2400" dirty="0"/>
              <a:t>prepaid expenses</a:t>
            </a:r>
          </a:p>
          <a:p>
            <a:r>
              <a:rPr lang="en-US" sz="2400" dirty="0"/>
              <a:t>pro forma statement</a:t>
            </a:r>
          </a:p>
        </p:txBody>
      </p:sp>
      <p:sp>
        <p:nvSpPr>
          <p:cNvPr id="115405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/>
              <a:t>ratios </a:t>
            </a:r>
          </a:p>
          <a:p>
            <a:r>
              <a:rPr lang="en-US" sz="2400"/>
              <a:t>retained earnings</a:t>
            </a:r>
          </a:p>
          <a:p>
            <a:r>
              <a:rPr lang="en-US" sz="2400"/>
              <a:t>revenues</a:t>
            </a:r>
          </a:p>
          <a:p>
            <a:r>
              <a:rPr lang="en-US" sz="2400"/>
              <a:t>sales forecast </a:t>
            </a:r>
          </a:p>
          <a:p>
            <a:r>
              <a:rPr lang="en-US" sz="2400"/>
              <a:t>short-term liabilities (current liabilities)</a:t>
            </a:r>
          </a:p>
          <a:p>
            <a:r>
              <a:rPr lang="en-US" sz="2400"/>
              <a:t>simple linear regression </a:t>
            </a:r>
          </a:p>
          <a:p>
            <a:r>
              <a:rPr lang="en-US" sz="2400"/>
              <a:t>taxes payable</a:t>
            </a:r>
          </a:p>
          <a:p>
            <a:r>
              <a:rPr lang="en-US" sz="2400"/>
              <a:t>variable cost </a:t>
            </a:r>
          </a:p>
          <a:p>
            <a:r>
              <a:rPr lang="en-US" sz="2400"/>
              <a:t>vertical analysis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52506487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54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54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54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54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54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54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54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54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54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54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54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54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54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54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54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54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540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0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540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4051" grpId="0" build="p"/>
      <p:bldP spid="115405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DC1F3C4A-BE12-4D8A-9B3F-8DEA57AA09C8}" type="slidenum">
              <a:rPr lang="en-US"/>
              <a:pPr/>
              <a:t>5</a:t>
            </a:fld>
            <a:endParaRPr lang="en-US"/>
          </a:p>
        </p:txBody>
      </p:sp>
      <p:sp>
        <p:nvSpPr>
          <p:cNvPr id="116429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the Key Financial Statements</a:t>
            </a:r>
          </a:p>
        </p:txBody>
      </p:sp>
      <p:sp>
        <p:nvSpPr>
          <p:cNvPr id="1164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25000"/>
              </a:spcBef>
            </a:pPr>
            <a:r>
              <a:rPr lang="en-US" dirty="0"/>
              <a:t>Balance Sheet</a:t>
            </a:r>
          </a:p>
          <a:p>
            <a:pPr marL="509588" lvl="1" indent="-222250">
              <a:spcBef>
                <a:spcPct val="25000"/>
              </a:spcBef>
            </a:pPr>
            <a:r>
              <a:rPr lang="en-US" dirty="0"/>
              <a:t>Represents the </a:t>
            </a:r>
            <a:r>
              <a:rPr lang="en-US" dirty="0" smtClean="0"/>
              <a:t>firm’s financial </a:t>
            </a:r>
            <a:r>
              <a:rPr lang="en-US" dirty="0"/>
              <a:t>condition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at </a:t>
            </a:r>
            <a:r>
              <a:rPr lang="en-US" dirty="0"/>
              <a:t>a certain date.  </a:t>
            </a:r>
          </a:p>
          <a:p>
            <a:pPr lvl="2">
              <a:spcBef>
                <a:spcPct val="25000"/>
              </a:spcBef>
            </a:pPr>
            <a:r>
              <a:rPr lang="en-US" dirty="0"/>
              <a:t>It details the items the </a:t>
            </a:r>
            <a:r>
              <a:rPr lang="en-US" dirty="0" smtClean="0"/>
              <a:t>firm </a:t>
            </a:r>
            <a:r>
              <a:rPr lang="en-US" dirty="0"/>
              <a:t>owns (assets) and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amount the </a:t>
            </a:r>
            <a:r>
              <a:rPr lang="en-US" dirty="0" smtClean="0"/>
              <a:t>firm </a:t>
            </a:r>
            <a:r>
              <a:rPr lang="en-US" dirty="0"/>
              <a:t>owes (liabilities).</a:t>
            </a:r>
          </a:p>
          <a:p>
            <a:pPr lvl="2">
              <a:spcBef>
                <a:spcPct val="25000"/>
              </a:spcBef>
            </a:pPr>
            <a:r>
              <a:rPr lang="en-US" dirty="0"/>
              <a:t>It also shows the net worth of the </a:t>
            </a:r>
            <a:r>
              <a:rPr lang="en-US" dirty="0" smtClean="0"/>
              <a:t>firm </a:t>
            </a:r>
            <a:r>
              <a:rPr lang="en-US" dirty="0"/>
              <a:t>and its liquidity.</a:t>
            </a:r>
          </a:p>
          <a:p>
            <a:pPr marL="509588" lvl="1" indent="-222250">
              <a:spcBef>
                <a:spcPct val="25000"/>
              </a:spcBef>
            </a:pPr>
            <a:r>
              <a:rPr lang="en-US" dirty="0">
                <a:solidFill>
                  <a:schemeClr val="tx1"/>
                </a:solidFill>
              </a:rPr>
              <a:t>Assets</a:t>
            </a:r>
            <a:r>
              <a:rPr lang="en-US" dirty="0"/>
              <a:t> = </a:t>
            </a:r>
            <a:r>
              <a:rPr lang="en-US" dirty="0">
                <a:solidFill>
                  <a:srgbClr val="A50021"/>
                </a:solidFill>
              </a:rPr>
              <a:t>Liabilities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+</a:t>
            </a:r>
            <a:r>
              <a:rPr lang="en-US" dirty="0"/>
              <a:t> </a:t>
            </a:r>
            <a:r>
              <a:rPr lang="en-US" dirty="0">
                <a:solidFill>
                  <a:srgbClr val="006600"/>
                </a:solidFill>
              </a:rPr>
              <a:t>Owners’ Equity</a:t>
            </a:r>
          </a:p>
          <a:p>
            <a:pPr marL="744538" lvl="2" indent="-234950">
              <a:spcBef>
                <a:spcPct val="25000"/>
              </a:spcBef>
            </a:pPr>
            <a:r>
              <a:rPr lang="en-US" dirty="0">
                <a:solidFill>
                  <a:schemeClr val="tx1"/>
                </a:solidFill>
              </a:rPr>
              <a:t>An asset is something of value the </a:t>
            </a:r>
            <a:r>
              <a:rPr lang="en-US" dirty="0" smtClean="0">
                <a:solidFill>
                  <a:schemeClr val="tx1"/>
                </a:solidFill>
              </a:rPr>
              <a:t>firm </a:t>
            </a:r>
            <a:r>
              <a:rPr lang="en-US" dirty="0">
                <a:solidFill>
                  <a:schemeClr val="tx1"/>
                </a:solidFill>
              </a:rPr>
              <a:t>owns.</a:t>
            </a:r>
          </a:p>
          <a:p>
            <a:pPr marL="1031875" lvl="3" indent="-341313">
              <a:spcBef>
                <a:spcPct val="25000"/>
              </a:spcBef>
            </a:pPr>
            <a:r>
              <a:rPr lang="en-US" dirty="0"/>
              <a:t>Current and </a:t>
            </a:r>
            <a:r>
              <a:rPr lang="en-US" dirty="0" smtClean="0"/>
              <a:t>fixed, tangible and intangible assets</a:t>
            </a:r>
            <a:endParaRPr lang="en-US" dirty="0"/>
          </a:p>
          <a:p>
            <a:pPr marL="744538" lvl="2" indent="-234950">
              <a:spcBef>
                <a:spcPct val="25000"/>
              </a:spcBef>
            </a:pPr>
            <a:r>
              <a:rPr lang="en-US" dirty="0">
                <a:solidFill>
                  <a:schemeClr val="tx1"/>
                </a:solidFill>
              </a:rPr>
              <a:t>Liabilities are the claims creditors have against </a:t>
            </a:r>
            <a:r>
              <a:rPr lang="en-US" dirty="0" smtClean="0">
                <a:solidFill>
                  <a:schemeClr val="tx1"/>
                </a:solidFill>
              </a:rPr>
              <a:t>the firm.</a:t>
            </a:r>
            <a:endParaRPr lang="en-US" dirty="0">
              <a:solidFill>
                <a:schemeClr val="tx1"/>
              </a:solidFill>
            </a:endParaRPr>
          </a:p>
          <a:p>
            <a:pPr marL="1031875" lvl="3" indent="-341313">
              <a:spcBef>
                <a:spcPct val="25000"/>
              </a:spcBef>
            </a:pPr>
            <a:r>
              <a:rPr lang="en-US" dirty="0" smtClean="0"/>
              <a:t>Short- (or current-) </a:t>
            </a:r>
            <a:r>
              <a:rPr lang="en-US" dirty="0"/>
              <a:t>and long-term </a:t>
            </a:r>
            <a:r>
              <a:rPr lang="en-US" dirty="0" smtClean="0"/>
              <a:t>liabilities (or debts)</a:t>
            </a:r>
            <a:endParaRPr lang="en-US" dirty="0"/>
          </a:p>
          <a:p>
            <a:pPr marL="744538" lvl="2" indent="-234950">
              <a:spcBef>
                <a:spcPct val="25000"/>
              </a:spcBef>
            </a:pPr>
            <a:r>
              <a:rPr lang="en-US" dirty="0">
                <a:solidFill>
                  <a:schemeClr val="tx1"/>
                </a:solidFill>
              </a:rPr>
              <a:t>Owners’ equity is </a:t>
            </a:r>
            <a:r>
              <a:rPr lang="en-US" dirty="0" smtClean="0">
                <a:solidFill>
                  <a:schemeClr val="tx1"/>
                </a:solidFill>
              </a:rPr>
              <a:t>the firm owners’ </a:t>
            </a:r>
            <a:r>
              <a:rPr lang="en-US" dirty="0">
                <a:solidFill>
                  <a:schemeClr val="tx1"/>
                </a:solidFill>
              </a:rPr>
              <a:t>residual interest </a:t>
            </a:r>
            <a:r>
              <a:rPr lang="en-US" dirty="0" smtClean="0">
                <a:solidFill>
                  <a:schemeClr val="tx1"/>
                </a:solidFill>
              </a:rPr>
              <a:t>in </a:t>
            </a: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dirty="0" smtClean="0">
                <a:solidFill>
                  <a:schemeClr val="tx1"/>
                </a:solidFill>
              </a:rPr>
              <a:t>firm.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67944969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Allowance for Uncollectible Accounts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11–</a:t>
            </a:r>
            <a:fld id="{17050216-AA56-4F78-9A19-2B3C2CC5970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0" y="1524000"/>
            <a:ext cx="7620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1371600" algn="ctr"/>
                <a:tab pos="5943600" algn="ctr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	Number </a:t>
            </a:r>
            <a:r>
              <a:rPr lang="en-US" sz="2400" dirty="0">
                <a:solidFill>
                  <a:srgbClr val="0070C0"/>
                </a:solidFill>
              </a:rPr>
              <a:t>of </a:t>
            </a:r>
            <a:r>
              <a:rPr lang="en-US" sz="2400" dirty="0" smtClean="0">
                <a:solidFill>
                  <a:srgbClr val="0070C0"/>
                </a:solidFill>
              </a:rPr>
              <a:t>Days	Amount </a:t>
            </a:r>
            <a:r>
              <a:rPr lang="en-US" sz="2400" dirty="0">
                <a:solidFill>
                  <a:srgbClr val="0070C0"/>
                </a:solidFill>
              </a:rPr>
              <a:t>of </a:t>
            </a:r>
            <a:r>
              <a:rPr lang="en-US" sz="2400" u="sng" dirty="0" smtClean="0">
                <a:solidFill>
                  <a:srgbClr val="0070C0"/>
                </a:solidFill>
              </a:rPr>
              <a:t/>
            </a:r>
            <a:br>
              <a:rPr lang="en-US" sz="2400" u="sng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>	</a:t>
            </a:r>
            <a:r>
              <a:rPr lang="en-US" sz="2400" u="sng" dirty="0" smtClean="0">
                <a:solidFill>
                  <a:srgbClr val="0070C0"/>
                </a:solidFill>
              </a:rPr>
              <a:t>Outstanding</a:t>
            </a:r>
            <a:r>
              <a:rPr lang="en-US" sz="2400" dirty="0" smtClean="0">
                <a:solidFill>
                  <a:srgbClr val="0070C0"/>
                </a:solidFill>
              </a:rPr>
              <a:t>	</a:t>
            </a:r>
            <a:r>
              <a:rPr lang="en-US" sz="2400" u="sng" dirty="0" smtClean="0">
                <a:solidFill>
                  <a:srgbClr val="0070C0"/>
                </a:solidFill>
              </a:rPr>
              <a:t>Receivables</a:t>
            </a:r>
            <a:endParaRPr lang="en-US" sz="2400" u="sng" dirty="0">
              <a:solidFill>
                <a:srgbClr val="0070C0"/>
              </a:solidFill>
            </a:endParaRPr>
          </a:p>
          <a:p>
            <a:pPr marL="0" lvl="1">
              <a:spcBef>
                <a:spcPts val="1200"/>
              </a:spcBef>
              <a:tabLst>
                <a:tab pos="1371600" algn="ctr"/>
                <a:tab pos="5943600" algn="ctr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	1–11	$325,000</a:t>
            </a:r>
            <a:endParaRPr lang="en-US" sz="2400" dirty="0">
              <a:solidFill>
                <a:srgbClr val="0070C0"/>
              </a:solidFill>
            </a:endParaRPr>
          </a:p>
          <a:p>
            <a:pPr marL="0" lvl="1">
              <a:spcBef>
                <a:spcPts val="1200"/>
              </a:spcBef>
              <a:tabLst>
                <a:tab pos="1371600" algn="ctr"/>
                <a:tab pos="5943600" algn="ctr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	11–20	25,000</a:t>
            </a:r>
            <a:endParaRPr lang="en-US" sz="2400" dirty="0">
              <a:solidFill>
                <a:srgbClr val="0070C0"/>
              </a:solidFill>
            </a:endParaRPr>
          </a:p>
          <a:p>
            <a:pPr marL="0" lvl="1">
              <a:spcBef>
                <a:spcPts val="1200"/>
              </a:spcBef>
              <a:tabLst>
                <a:tab pos="1371600" algn="ctr"/>
                <a:tab pos="5943600" algn="ctr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	21–30	20,000</a:t>
            </a:r>
            <a:endParaRPr lang="en-US" sz="2400" dirty="0">
              <a:solidFill>
                <a:srgbClr val="0070C0"/>
              </a:solidFill>
            </a:endParaRPr>
          </a:p>
          <a:p>
            <a:pPr marL="0" lvl="1">
              <a:spcBef>
                <a:spcPts val="1200"/>
              </a:spcBef>
              <a:tabLst>
                <a:tab pos="1371600" algn="ctr"/>
                <a:tab pos="5943600" algn="ctr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	31–60	5,000</a:t>
            </a:r>
            <a:endParaRPr lang="en-US" sz="2400" dirty="0">
              <a:solidFill>
                <a:srgbClr val="0070C0"/>
              </a:solidFill>
            </a:endParaRPr>
          </a:p>
          <a:p>
            <a:pPr marL="0" lvl="1">
              <a:spcBef>
                <a:spcPts val="1200"/>
              </a:spcBef>
              <a:tabLst>
                <a:tab pos="1371600" algn="ctr"/>
                <a:tab pos="5943600" algn="ctr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	61–90	7,500</a:t>
            </a:r>
            <a:endParaRPr lang="en-US" sz="2400" dirty="0">
              <a:solidFill>
                <a:srgbClr val="0070C0"/>
              </a:solidFill>
            </a:endParaRPr>
          </a:p>
          <a:p>
            <a:pPr marL="0" lvl="1">
              <a:spcBef>
                <a:spcPts val="1200"/>
              </a:spcBef>
              <a:tabLst>
                <a:tab pos="1371600" algn="ctr"/>
                <a:tab pos="5943600" algn="ctr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	91+	17,500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7883938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97DD3E58-AC69-40B7-8B9C-EF865718A90B}" type="slidenum">
              <a:rPr lang="en-US"/>
              <a:pPr/>
              <a:t>7</a:t>
            </a:fld>
            <a:endParaRPr lang="en-US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370367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400" dirty="0" err="1">
                <a:solidFill>
                  <a:srgbClr val="0099CC"/>
                </a:solidFill>
                <a:effectLst/>
                <a:cs typeface="Tahoma" pitchFamily="34" charset="0"/>
              </a:rPr>
              <a:t>Kendon</a:t>
            </a:r>
            <a:r>
              <a:rPr lang="en-US" sz="1400" dirty="0">
                <a:solidFill>
                  <a:srgbClr val="0099CC"/>
                </a:solidFill>
                <a:effectLst/>
                <a:cs typeface="Tahoma" pitchFamily="34" charset="0"/>
              </a:rPr>
              <a:t> Corporation Balance Sheet for the Year Ended December 31,</a:t>
            </a:r>
            <a:r>
              <a:rPr lang="en-US" sz="1400" dirty="0" smtClean="0">
                <a:solidFill>
                  <a:srgbClr val="0099CC"/>
                </a:solidFill>
                <a:effectLst/>
                <a:cs typeface="Tahoma" pitchFamily="34" charset="0"/>
              </a:rPr>
              <a:t> 2018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pic>
        <p:nvPicPr>
          <p:cNvPr id="274435" name="Picture 3" descr="11T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425" y="914400"/>
            <a:ext cx="43688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65717039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4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D9873CE3-A040-4B39-A700-3A7FE6333EED}" type="slidenum">
              <a:rPr lang="en-US"/>
              <a:pPr/>
              <a:t>8</a:t>
            </a:fld>
            <a:endParaRPr lang="en-US"/>
          </a:p>
        </p:txBody>
      </p:sp>
      <p:sp>
        <p:nvSpPr>
          <p:cNvPr id="1168388" name="Rectangle 4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405125"/>
            <a:ext cx="9144000" cy="723275"/>
          </a:xfrm>
        </p:spPr>
        <p:txBody>
          <a:bodyPr/>
          <a:lstStyle/>
          <a:p>
            <a:r>
              <a:rPr lang="en-US" dirty="0"/>
              <a:t>Understanding </a:t>
            </a:r>
            <a:r>
              <a:rPr lang="en-US" dirty="0" smtClean="0"/>
              <a:t>Financial </a:t>
            </a:r>
            <a:r>
              <a:rPr lang="en-US" dirty="0"/>
              <a:t>Statements (cont’d)</a:t>
            </a:r>
          </a:p>
        </p:txBody>
      </p:sp>
      <p:sp>
        <p:nvSpPr>
          <p:cNvPr id="1168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pPr>
              <a:spcBef>
                <a:spcPct val="35000"/>
              </a:spcBef>
            </a:pPr>
            <a:r>
              <a:rPr lang="en-US" dirty="0"/>
              <a:t>Income Statement</a:t>
            </a:r>
          </a:p>
          <a:p>
            <a:pPr lvl="1">
              <a:spcBef>
                <a:spcPct val="35000"/>
              </a:spcBef>
            </a:pPr>
            <a:r>
              <a:rPr lang="en-US" dirty="0"/>
              <a:t>Commonly referred to as the P&amp;L (profit and loss) statement from activities of the firm.</a:t>
            </a:r>
            <a:endParaRPr lang="en-US" dirty="0" smtClean="0"/>
          </a:p>
          <a:p>
            <a:pPr lvl="1">
              <a:spcBef>
                <a:spcPct val="35000"/>
              </a:spcBef>
            </a:pPr>
            <a:r>
              <a:rPr lang="en-US" dirty="0" smtClean="0"/>
              <a:t>Provides a statement that shows the change that has occurred in a firm’s position as a result of its operations over a specific period.</a:t>
            </a:r>
            <a:endParaRPr lang="en-US" dirty="0"/>
          </a:p>
          <a:p>
            <a:pPr>
              <a:spcBef>
                <a:spcPct val="35000"/>
              </a:spcBef>
            </a:pPr>
            <a:r>
              <a:rPr lang="en-US" dirty="0"/>
              <a:t>Income Statement Categories</a:t>
            </a:r>
          </a:p>
          <a:p>
            <a:pPr lvl="1">
              <a:spcBef>
                <a:spcPct val="35000"/>
              </a:spcBef>
            </a:pPr>
            <a:r>
              <a:rPr lang="en-US" b="1" dirty="0"/>
              <a:t>Revenues:</a:t>
            </a:r>
            <a:r>
              <a:rPr lang="en-US" dirty="0"/>
              <a:t> gross sales for the period</a:t>
            </a:r>
          </a:p>
          <a:p>
            <a:pPr lvl="1">
              <a:spcBef>
                <a:spcPct val="35000"/>
              </a:spcBef>
            </a:pPr>
            <a:r>
              <a:rPr lang="en-US" b="1" dirty="0"/>
              <a:t>Expenses:</a:t>
            </a:r>
            <a:r>
              <a:rPr lang="en-US" dirty="0"/>
              <a:t> Costs of producing goods or services</a:t>
            </a:r>
          </a:p>
          <a:p>
            <a:pPr lvl="1">
              <a:spcBef>
                <a:spcPct val="35000"/>
              </a:spcBef>
            </a:pPr>
            <a:r>
              <a:rPr lang="en-US" b="1" dirty="0"/>
              <a:t>Net Income:</a:t>
            </a:r>
            <a:r>
              <a:rPr lang="en-US" dirty="0"/>
              <a:t> The excess (deficit) of revenues over expenses (profit or loss)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7484812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11–</a:t>
            </a:r>
            <a:fld id="{CAE08751-D1A3-4A91-96C8-EE26BFEE53ED}" type="slidenum">
              <a:rPr lang="en-US"/>
              <a:pPr/>
              <a:t>9</a:t>
            </a:fld>
            <a:endParaRPr lang="en-US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3810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11.3	</a:t>
            </a:r>
            <a:r>
              <a:rPr lang="en-US" sz="1400" dirty="0" err="1">
                <a:solidFill>
                  <a:srgbClr val="0099CC"/>
                </a:solidFill>
                <a:effectLst/>
                <a:cs typeface="Tahoma" pitchFamily="34" charset="0"/>
              </a:rPr>
              <a:t>Kendon</a:t>
            </a:r>
            <a:r>
              <a:rPr lang="en-US" sz="1400" dirty="0">
                <a:solidFill>
                  <a:srgbClr val="0099CC"/>
                </a:solidFill>
                <a:effectLst/>
                <a:cs typeface="Tahoma" pitchFamily="34" charset="0"/>
              </a:rPr>
              <a:t> Corporation Income Statement for the Year Ended December 31, </a:t>
            </a:r>
            <a:r>
              <a:rPr lang="en-US" sz="1400" dirty="0" smtClean="0">
                <a:solidFill>
                  <a:srgbClr val="0099CC"/>
                </a:solidFill>
                <a:effectLst/>
                <a:cs typeface="Tahoma" pitchFamily="34" charset="0"/>
              </a:rPr>
              <a:t>2018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 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pic>
        <p:nvPicPr>
          <p:cNvPr id="276483" name="Picture 3" descr="11T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63613"/>
            <a:ext cx="7696200" cy="55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9650002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6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</TotalTime>
  <Words>2344</Words>
  <Application>Microsoft Office PowerPoint</Application>
  <PresentationFormat>On-screen Show (4:3)</PresentationFormat>
  <Paragraphs>323</Paragraphs>
  <Slides>40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Kuratko10e_PPT</vt:lpstr>
      <vt:lpstr>Financial Preparation  for Entrepreneurial Ventures</vt:lpstr>
      <vt:lpstr>Learning Objectives</vt:lpstr>
      <vt:lpstr>Learning Objectives (cont’d)</vt:lpstr>
      <vt:lpstr>The Importance of Financial Information for Entrepreneurs</vt:lpstr>
      <vt:lpstr>Understanding the Key Financial Statements</vt:lpstr>
      <vt:lpstr>Allowance for Uncollectible Accounts</vt:lpstr>
      <vt:lpstr>Table 11.2 Kendon Corporation Balance Sheet for the Year Ended December 31, 2018</vt:lpstr>
      <vt:lpstr>Understanding Financial Statements (cont’d)</vt:lpstr>
      <vt:lpstr>Table 11.3 Kendon Corporation Income Statement for the Year Ended December 31, 2018 </vt:lpstr>
      <vt:lpstr>Understanding Financial Statements (cont’d)</vt:lpstr>
      <vt:lpstr>Table 11.4 Format of Statement of Cash Flows </vt:lpstr>
      <vt:lpstr>Preparing Financial Budgets</vt:lpstr>
      <vt:lpstr>The Operating Budget</vt:lpstr>
      <vt:lpstr>Figure 11.1 Regression Analysis </vt:lpstr>
      <vt:lpstr>Table 11.5 North Central Scientific: Sales Forecast for 2018 </vt:lpstr>
      <vt:lpstr>Table 11.6 North Central Scientific: Purchase Requirements Budget for 2018</vt:lpstr>
      <vt:lpstr>Table 11.7 Dynamic Manufacturing: Production Budget Worksheet for 2018</vt:lpstr>
      <vt:lpstr>The Cash-Flow Budget</vt:lpstr>
      <vt:lpstr>Table 11.8 North Central Scientific: Expense and Operating Budgets </vt:lpstr>
      <vt:lpstr>Table 11.8 North Central Scientific: Expense and Operating Budgets (cont’d) </vt:lpstr>
      <vt:lpstr>Table 11.9 North Central Scientific: Cash-Flow Budget </vt:lpstr>
      <vt:lpstr>Pro Forma Statements</vt:lpstr>
      <vt:lpstr>Table 11.10 North Central Scientific: Pro Forma Statements </vt:lpstr>
      <vt:lpstr>Table 11.10 North Central Scientific: Pro Forma Statements (cont’d) </vt:lpstr>
      <vt:lpstr>Capital Budgeting</vt:lpstr>
      <vt:lpstr>Table 11.11 North Central Scientific: Expected Return Worksheet </vt:lpstr>
      <vt:lpstr>Capital Budgeting (cont’d)</vt:lpstr>
      <vt:lpstr>Capital Budgeting (cont’d)</vt:lpstr>
      <vt:lpstr>Break-Even Analysis</vt:lpstr>
      <vt:lpstr>Break-Even Analysis (cont’d)</vt:lpstr>
      <vt:lpstr>Figure 11.2 Dynamic Manufacturing: Fixed-Cost Assumption </vt:lpstr>
      <vt:lpstr>Figure 11.3 Dynamic Manufacturing: Variable-Cost Assumption </vt:lpstr>
      <vt:lpstr>Ratio Analysis</vt:lpstr>
      <vt:lpstr>Table 11.12 Financial Ratios</vt:lpstr>
      <vt:lpstr>Table 11.12 Financial Ratios (cont’d)</vt:lpstr>
      <vt:lpstr>Table 11.12 Financial Ratios (cont’d)</vt:lpstr>
      <vt:lpstr>Table 11.12 Financial Ratios (cont’d)</vt:lpstr>
      <vt:lpstr>Table 11.12 Financial Ratios (cont’d)</vt:lpstr>
      <vt:lpstr>Key Terms and Concepts</vt:lpstr>
      <vt:lpstr>Key Terms and Concepts (cont’d)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Juli's Computer</cp:lastModifiedBy>
  <cp:revision>31</cp:revision>
  <dcterms:created xsi:type="dcterms:W3CDTF">2015-10-22T14:32:18Z</dcterms:created>
  <dcterms:modified xsi:type="dcterms:W3CDTF">2015-10-30T13:08:30Z</dcterms:modified>
</cp:coreProperties>
</file>